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14"/>
      </p:cViewPr>
      <p:guideLst>
        <p:guide orient="horz" pos="218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E1F10-47A0-429A-9D78-ADC1765976CE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AEA17-5A2A-4DF1-B46F-21A470955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45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007DA-1316-4CC3-96F0-D482A1593FCB}" type="datetime1">
              <a:rPr lang="ru-RU" smtClean="0"/>
              <a:t>09.10.2023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Паспорт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F46F-07F6-48CD-82F0-E6CA8C81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935786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007DA-1316-4CC3-96F0-D482A1593FCB}" type="datetime1">
              <a:rPr lang="ru-RU" smtClean="0"/>
              <a:t>09.10.2023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Паспорт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F46F-07F6-48CD-82F0-E6CA8C81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170483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007DA-1316-4CC3-96F0-D482A1593FCB}" type="datetime1">
              <a:rPr lang="ru-RU" smtClean="0"/>
              <a:t>09.10.2023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Паспорт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F46F-07F6-48CD-82F0-E6CA8C81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899365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007DA-1316-4CC3-96F0-D482A1593FCB}" type="datetime1">
              <a:rPr lang="ru-RU" smtClean="0"/>
              <a:t>09.10.2023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Паспорт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F46F-07F6-48CD-82F0-E6CA8C81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269249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007DA-1316-4CC3-96F0-D482A1593FCB}" type="datetime1">
              <a:rPr lang="ru-RU" smtClean="0"/>
              <a:t>09.10.2023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Паспорт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F46F-07F6-48CD-82F0-E6CA8C81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935629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007DA-1316-4CC3-96F0-D482A1593FCB}" type="datetime1">
              <a:rPr lang="ru-RU" smtClean="0"/>
              <a:t>09.10.2023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Паспорт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F46F-07F6-48CD-82F0-E6CA8C81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79250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007DA-1316-4CC3-96F0-D482A1593FCB}" type="datetime1">
              <a:rPr lang="ru-RU" smtClean="0"/>
              <a:t>09.10.2023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Паспорт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F46F-07F6-48CD-82F0-E6CA8C81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734015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007DA-1316-4CC3-96F0-D482A1593FCB}" type="datetime1">
              <a:rPr lang="ru-RU" smtClean="0"/>
              <a:t>09.10.2023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Паспорт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F46F-07F6-48CD-82F0-E6CA8C81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843013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007DA-1316-4CC3-96F0-D482A1593FCB}" type="datetime1">
              <a:rPr lang="ru-RU" smtClean="0"/>
              <a:t>09.10.2023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Паспорт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F46F-07F6-48CD-82F0-E6CA8C81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082743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007DA-1316-4CC3-96F0-D482A1593FCB}" type="datetime1">
              <a:rPr lang="ru-RU" smtClean="0"/>
              <a:t>09.10.2023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Паспорт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F46F-07F6-48CD-82F0-E6CA8C81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582339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007DA-1316-4CC3-96F0-D482A1593FCB}" type="datetime1">
              <a:rPr lang="ru-RU" smtClean="0"/>
              <a:t>09.10.2023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Паспорт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F46F-07F6-48CD-82F0-E6CA8C81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152973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007DA-1316-4CC3-96F0-D482A1593FCB}" type="datetime1">
              <a:rPr lang="ru-RU" smtClean="0"/>
              <a:t>09.10.2023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Паспорт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8F46F-07F6-48CD-82F0-E6CA8C811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27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1.emf"/><Relationship Id="rId7" Type="http://schemas.openxmlformats.org/officeDocument/2006/relationships/image" Target="../media/image3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ertrade.ru/" TargetMode="External"/><Relationship Id="rId5" Type="http://schemas.openxmlformats.org/officeDocument/2006/relationships/image" Target="../media/image2.emf"/><Relationship Id="rId10" Type="http://schemas.openxmlformats.org/officeDocument/2006/relationships/image" Target="../media/image6.gi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CA25A927-3803-4703-97F4-B03FB990FD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158572"/>
              </p:ext>
            </p:extLst>
          </p:nvPr>
        </p:nvGraphicFramePr>
        <p:xfrm>
          <a:off x="5463554" y="410658"/>
          <a:ext cx="2332036" cy="487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2586990" imgH="541401" progId="CorelDraw.Graphic.21">
                  <p:embed/>
                </p:oleObj>
              </mc:Choice>
              <mc:Fallback>
                <p:oleObj name="CorelDRAW" r:id="rId2" imgW="2586990" imgH="541401" progId="CorelDraw.Graphic.2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463554" y="410658"/>
                        <a:ext cx="2332036" cy="4878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185EC6D0-046E-4DF2-A92C-87813A2D9E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078517"/>
              </p:ext>
            </p:extLst>
          </p:nvPr>
        </p:nvGraphicFramePr>
        <p:xfrm>
          <a:off x="7604775" y="5199210"/>
          <a:ext cx="1958655" cy="1335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4" imgW="2245614" imgH="1532382" progId="CorelDraw.Graphic.21">
                  <p:embed/>
                </p:oleObj>
              </mc:Choice>
              <mc:Fallback>
                <p:oleObj name="CorelDRAW" r:id="rId4" imgW="2245614" imgH="1532382" progId="CorelDraw.Graphic.2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04775" y="5199210"/>
                        <a:ext cx="1958655" cy="13357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>
            <a:extLst>
              <a:ext uri="{FF2B5EF4-FFF2-40B4-BE49-F238E27FC236}">
                <a16:creationId xmlns:a16="http://schemas.microsoft.com/office/drawing/2014/main" id="{9797308D-9DE0-4DC8-8D65-B1DF0B9DD7F9}"/>
              </a:ext>
            </a:extLst>
          </p:cNvPr>
          <p:cNvSpPr/>
          <p:nvPr/>
        </p:nvSpPr>
        <p:spPr>
          <a:xfrm>
            <a:off x="329118" y="4881845"/>
            <a:ext cx="422265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b="1" dirty="0">
                <a:latin typeface="Montserrat" panose="00000500000000000000" pitchFamily="2" charset="-52"/>
              </a:rPr>
              <a:t>Внимание! </a:t>
            </a:r>
            <a:r>
              <a:rPr lang="ru-RU" sz="1100" dirty="0">
                <a:latin typeface="Montserrat" panose="00000500000000000000" pitchFamily="2" charset="-52"/>
              </a:rPr>
              <a:t>Перед началом эксплуатации оборудования необходимо ознакомится</a:t>
            </a:r>
          </a:p>
          <a:p>
            <a:pPr algn="just"/>
            <a:r>
              <a:rPr lang="ru-RU" sz="1100" dirty="0">
                <a:latin typeface="Montserrat" panose="00000500000000000000" pitchFamily="2" charset="-52"/>
              </a:rPr>
              <a:t> с вышеперечисленными документами. Приобретение и (или) использование оборудования означает согласие пользователя </a:t>
            </a:r>
          </a:p>
          <a:p>
            <a:pPr algn="just"/>
            <a:r>
              <a:rPr lang="ru-RU" sz="1100" dirty="0">
                <a:latin typeface="Montserrat" panose="00000500000000000000" pitchFamily="2" charset="-52"/>
              </a:rPr>
              <a:t>с условиями эксплуатации, технического обслуживания (ремонта) и правилами предоставления гарантии (изготовителя</a:t>
            </a:r>
          </a:p>
          <a:p>
            <a:pPr algn="just"/>
            <a:r>
              <a:rPr lang="ru-RU" sz="1100" dirty="0">
                <a:latin typeface="Montserrat" panose="00000500000000000000" pitchFamily="2" charset="-52"/>
              </a:rPr>
              <a:t> и расширенной), приведенными на сайте: </a:t>
            </a:r>
          </a:p>
          <a:p>
            <a:pPr algn="just"/>
            <a:r>
              <a:rPr lang="en-US" sz="1100" dirty="0">
                <a:latin typeface="Montserrat" panose="00000500000000000000" pitchFamily="2" charset="-52"/>
                <a:hlinkClick r:id="rId6"/>
              </a:rPr>
              <a:t>www.mertrade.ru</a:t>
            </a:r>
            <a:r>
              <a:rPr lang="en-US" sz="1100" dirty="0">
                <a:latin typeface="Montserrat" panose="00000500000000000000" pitchFamily="2" charset="-52"/>
              </a:rPr>
              <a:t> </a:t>
            </a:r>
            <a:endParaRPr lang="ru-RU" sz="1100" dirty="0">
              <a:latin typeface="Montserrat" panose="00000500000000000000" pitchFamily="2" charset="-52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4B65C0-677C-4F77-ADD8-87B760BB4EE7}"/>
              </a:ext>
            </a:extLst>
          </p:cNvPr>
          <p:cNvSpPr/>
          <p:nvPr/>
        </p:nvSpPr>
        <p:spPr>
          <a:xfrm>
            <a:off x="5008848" y="1367296"/>
            <a:ext cx="2850578" cy="131088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ru-RU" sz="2000" b="1" dirty="0">
                <a:latin typeface="Montserrat" panose="00000500000000000000" pitchFamily="2" charset="-52"/>
              </a:rPr>
              <a:t>Паспорт</a:t>
            </a:r>
          </a:p>
          <a:p>
            <a:r>
              <a:rPr lang="ru-RU" sz="2000" b="1" dirty="0">
                <a:latin typeface="Montserrat" panose="00000500000000000000" pitchFamily="2" charset="-52"/>
              </a:rPr>
              <a:t>на принтер этикеток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558C32-8393-498C-B898-CB1C8ACBA700}"/>
              </a:ext>
            </a:extLst>
          </p:cNvPr>
          <p:cNvSpPr/>
          <p:nvPr/>
        </p:nvSpPr>
        <p:spPr>
          <a:xfrm>
            <a:off x="5008848" y="2278072"/>
            <a:ext cx="4116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latin typeface="Montserrat" panose="00000500000000000000" pitchFamily="2" charset="-52"/>
              </a:rPr>
              <a:t>GPrinter</a:t>
            </a:r>
            <a:r>
              <a:rPr lang="en-US" sz="2000" b="1" dirty="0">
                <a:latin typeface="Montserrat" panose="00000500000000000000" pitchFamily="2" charset="-52"/>
              </a:rPr>
              <a:t> </a:t>
            </a:r>
          </a:p>
          <a:p>
            <a:r>
              <a:rPr lang="en-US" sz="2000" b="1" dirty="0">
                <a:latin typeface="Montserrat" panose="00000500000000000000" pitchFamily="2" charset="-52"/>
              </a:rPr>
              <a:t>GS-2406 U</a:t>
            </a:r>
            <a:endParaRPr lang="ru-RU" sz="2000" b="1" dirty="0">
              <a:latin typeface="Montserrat" panose="00000500000000000000" pitchFamily="2" charset="-52"/>
            </a:endParaRP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05F1B00D-B4E9-45ED-9F7F-50465143B2DF}"/>
              </a:ext>
            </a:extLst>
          </p:cNvPr>
          <p:cNvSpPr/>
          <p:nvPr/>
        </p:nvSpPr>
        <p:spPr>
          <a:xfrm>
            <a:off x="-86553" y="1194739"/>
            <a:ext cx="2850579" cy="8280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n-US" sz="1600" b="1" dirty="0">
                <a:latin typeface="Montserrat" panose="00000500000000000000" pitchFamily="2" charset="-52"/>
              </a:rPr>
              <a:t>WWW.MERTRADE.RU</a:t>
            </a:r>
            <a:endParaRPr lang="ru-RU" sz="1600" b="1" dirty="0">
              <a:latin typeface="Montserrat" panose="00000500000000000000" pitchFamily="2" charset="-52"/>
            </a:endParaRPr>
          </a:p>
          <a:p>
            <a:endParaRPr lang="ru-RU" sz="1600" b="1" dirty="0">
              <a:latin typeface="Futura_Book-Bold" pitchFamily="2" charset="0"/>
            </a:endParaRPr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4454A76C-77D5-454A-A3EC-232950678FD3}"/>
              </a:ext>
            </a:extLst>
          </p:cNvPr>
          <p:cNvSpPr/>
          <p:nvPr/>
        </p:nvSpPr>
        <p:spPr>
          <a:xfrm>
            <a:off x="595203" y="3135802"/>
            <a:ext cx="1641921" cy="4140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ru-RU" sz="1600" b="1" dirty="0">
                <a:latin typeface="Montserrat" panose="00000500000000000000" pitchFamily="2" charset="-52"/>
              </a:rPr>
              <a:t>Инструкция</a:t>
            </a:r>
          </a:p>
          <a:p>
            <a:endParaRPr lang="ru-RU" b="1" dirty="0">
              <a:latin typeface="Montserrat" panose="00000500000000000000" pitchFamily="2" charset="-52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A3101E47-4ADC-4ABB-A4F0-497A77A6E28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390" y="6096000"/>
            <a:ext cx="2451539" cy="438971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BA6EC599-1FF3-46FA-85BB-0CB81DB6745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500" y="879917"/>
            <a:ext cx="952500" cy="9525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97438C7-5FA4-450F-82A3-6B6BB7CE96B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03640" y="1304998"/>
            <a:ext cx="2560923" cy="193773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BD545C3-F9EA-4629-B506-C8C4F1ACA43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650" y="2713988"/>
            <a:ext cx="1179821" cy="117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66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2F5AEE7-0A9C-481C-8A82-83073F33BD25}"/>
              </a:ext>
            </a:extLst>
          </p:cNvPr>
          <p:cNvSpPr txBox="1"/>
          <p:nvPr/>
        </p:nvSpPr>
        <p:spPr>
          <a:xfrm>
            <a:off x="331325" y="265528"/>
            <a:ext cx="4956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Montserrat" panose="00000500000000000000" pitchFamily="2" charset="-52"/>
              </a:rPr>
              <a:t>1. Общие сведения об оборудовании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2867C5-AD51-4D1F-AC65-093142C4A759}"/>
              </a:ext>
            </a:extLst>
          </p:cNvPr>
          <p:cNvSpPr txBox="1"/>
          <p:nvPr/>
        </p:nvSpPr>
        <p:spPr>
          <a:xfrm>
            <a:off x="331327" y="620815"/>
            <a:ext cx="4228427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1.1 Происхождение продукции: </a:t>
            </a:r>
            <a:r>
              <a:rPr lang="ru-RU" sz="1000" dirty="0">
                <a:latin typeface="Montserrat" panose="00000500000000000000" pitchFamily="2" charset="-52"/>
                <a:cs typeface="Times New Roman" panose="02020603050405020304" pitchFamily="18" charset="0"/>
              </a:rPr>
              <a:t>Китай</a:t>
            </a:r>
          </a:p>
          <a:p>
            <a:r>
              <a:rPr lang="en-US" sz="12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1.2</a:t>
            </a:r>
            <a:r>
              <a:rPr lang="en-US" sz="1200" dirty="0">
                <a:latin typeface="Montserrat" panose="00000500000000000000" pitchFamily="2" charset="-52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Наименование продукции: </a:t>
            </a:r>
            <a:r>
              <a:rPr lang="ru-RU" sz="1000" dirty="0">
                <a:latin typeface="Montserrat" panose="00000500000000000000" pitchFamily="2" charset="-52"/>
                <a:cs typeface="Times New Roman" panose="02020603050405020304" pitchFamily="18" charset="0"/>
              </a:rPr>
              <a:t>Термопринтер для печати этикеток</a:t>
            </a:r>
            <a:endParaRPr lang="ru-RU" sz="1200" dirty="0">
              <a:latin typeface="Montserrat" panose="00000500000000000000" pitchFamily="2" charset="-52"/>
              <a:cs typeface="Times New Roman" panose="02020603050405020304" pitchFamily="18" charset="0"/>
            </a:endParaRPr>
          </a:p>
          <a:p>
            <a:r>
              <a:rPr lang="ru-RU" sz="12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1.</a:t>
            </a:r>
            <a:r>
              <a:rPr lang="en-US" sz="12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3</a:t>
            </a:r>
            <a:r>
              <a:rPr lang="en-US" sz="1200" dirty="0">
                <a:latin typeface="Montserrat" panose="00000500000000000000" pitchFamily="2" charset="-52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Общие условия хранения продукции:</a:t>
            </a:r>
            <a:r>
              <a:rPr lang="en-US" sz="12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 </a:t>
            </a:r>
            <a:endParaRPr lang="ru-RU" sz="1200" b="1" dirty="0">
              <a:latin typeface="Montserrat" panose="00000500000000000000" pitchFamily="2" charset="-52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Montserrat" panose="00000500000000000000" pitchFamily="2" charset="-52"/>
                <a:cs typeface="Times New Roman" panose="02020603050405020304" pitchFamily="18" charset="0"/>
              </a:rPr>
              <a:t>Рабочий диапазон температур от -20 до +55 °С. (оптимальная +5 до +20 °C) Срок хранения - до 10 лет при саморазряде порядка не более 2-2,5%</a:t>
            </a:r>
          </a:p>
          <a:p>
            <a:endParaRPr lang="en-U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AB3C2A-5F01-4D02-B00F-A2C52A1AAF55}"/>
              </a:ext>
            </a:extLst>
          </p:cNvPr>
          <p:cNvSpPr txBox="1"/>
          <p:nvPr/>
        </p:nvSpPr>
        <p:spPr>
          <a:xfrm>
            <a:off x="331325" y="3624287"/>
            <a:ext cx="2441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Futura_Book-Bold" pitchFamily="2" charset="0"/>
              </a:rPr>
              <a:t>3. </a:t>
            </a:r>
            <a:r>
              <a:rPr lang="ru-RU" sz="1600" b="1" dirty="0">
                <a:latin typeface="Futura_Book-Bold" pitchFamily="2" charset="0"/>
              </a:rPr>
              <a:t>Комплектность</a:t>
            </a:r>
          </a:p>
        </p:txBody>
      </p:sp>
      <p:graphicFrame>
        <p:nvGraphicFramePr>
          <p:cNvPr id="12" name="Таблица 12">
            <a:extLst>
              <a:ext uri="{FF2B5EF4-FFF2-40B4-BE49-F238E27FC236}">
                <a16:creationId xmlns:a16="http://schemas.microsoft.com/office/drawing/2014/main" id="{8EC128DC-D507-47BB-A855-D0639052E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699283"/>
              </p:ext>
            </p:extLst>
          </p:nvPr>
        </p:nvGraphicFramePr>
        <p:xfrm>
          <a:off x="331328" y="4001351"/>
          <a:ext cx="4230305" cy="2734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479">
                  <a:extLst>
                    <a:ext uri="{9D8B030D-6E8A-4147-A177-3AD203B41FA5}">
                      <a16:colId xmlns:a16="http://schemas.microsoft.com/office/drawing/2014/main" val="1838015598"/>
                    </a:ext>
                  </a:extLst>
                </a:gridCol>
                <a:gridCol w="1186826">
                  <a:extLst>
                    <a:ext uri="{9D8B030D-6E8A-4147-A177-3AD203B41FA5}">
                      <a16:colId xmlns:a16="http://schemas.microsoft.com/office/drawing/2014/main" val="2264439847"/>
                    </a:ext>
                  </a:extLst>
                </a:gridCol>
              </a:tblGrid>
              <a:tr h="2479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Наименование изделия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20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897964"/>
                  </a:ext>
                </a:extLst>
              </a:tr>
              <a:tr h="478911"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Принтер этикеток «</a:t>
                      </a:r>
                      <a:r>
                        <a:rPr lang="en-US" sz="1200" b="0" dirty="0" err="1">
                          <a:latin typeface="Montserrat" panose="00000500000000000000" pitchFamily="2" charset="-52"/>
                        </a:rPr>
                        <a:t>GPrinter</a:t>
                      </a:r>
                      <a:r>
                        <a:rPr lang="en-US" sz="1200" b="0" dirty="0">
                          <a:latin typeface="Montserrat" panose="00000500000000000000" pitchFamily="2" charset="-52"/>
                        </a:rPr>
                        <a:t> </a:t>
                      </a:r>
                    </a:p>
                    <a:p>
                      <a:r>
                        <a:rPr lang="en-US" sz="1200" b="0" dirty="0">
                          <a:latin typeface="Montserrat" panose="00000500000000000000" pitchFamily="2" charset="-52"/>
                        </a:rPr>
                        <a:t>GS-2406U</a:t>
                      </a:r>
                      <a:r>
                        <a:rPr lang="ru-RU" sz="1200" b="0" dirty="0"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6269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Комплект упаковки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8253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Тестовый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риббон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 и этикетка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575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Блок питания 24В-2,5А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622651"/>
                  </a:ext>
                </a:extLst>
              </a:tr>
              <a:tr h="33564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Кабель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USB-USB-B</a:t>
                      </a:r>
                      <a:endParaRPr lang="ru-RU" sz="120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056097"/>
                  </a:ext>
                </a:extLst>
              </a:tr>
              <a:tr h="24791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Документация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779522"/>
                  </a:ext>
                </a:extLst>
              </a:tr>
              <a:tr h="247913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Паспорт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1 шт.</a:t>
                      </a:r>
                      <a:endParaRPr lang="ru-RU" sz="1200" dirty="0">
                        <a:solidFill>
                          <a:schemeClr val="tx1"/>
                        </a:solidFill>
                        <a:latin typeface="Montserrat" panose="00000500000000000000" pitchFamily="2" charset="-5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009553"/>
                  </a:ext>
                </a:extLst>
              </a:tr>
              <a:tr h="247913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Гарантийный талон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047581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23B524D-1260-4EF0-A33F-44546D2DD931}"/>
              </a:ext>
            </a:extLst>
          </p:cNvPr>
          <p:cNvSpPr txBox="1"/>
          <p:nvPr/>
        </p:nvSpPr>
        <p:spPr>
          <a:xfrm>
            <a:off x="5288132" y="217903"/>
            <a:ext cx="2836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Futura_Book-Bold" pitchFamily="2" charset="0"/>
              </a:rPr>
              <a:t>4. Характеристики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9C10B5-0015-4F0C-9199-D0DDB0425B8E}"/>
              </a:ext>
            </a:extLst>
          </p:cNvPr>
          <p:cNvSpPr txBox="1"/>
          <p:nvPr/>
        </p:nvSpPr>
        <p:spPr>
          <a:xfrm>
            <a:off x="331326" y="1820090"/>
            <a:ext cx="44872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pc="-150" dirty="0">
                <a:latin typeface="Montserrat" panose="00000500000000000000" pitchFamily="2" charset="-52"/>
              </a:rPr>
              <a:t>2.</a:t>
            </a:r>
            <a:r>
              <a:rPr lang="ru-RU" sz="1600" b="1" spc="-150" dirty="0">
                <a:latin typeface="Montserrat" panose="00000500000000000000" pitchFamily="2" charset="-52"/>
              </a:rPr>
              <a:t> Сведения об изготовителе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C4D1157-A30C-4D2A-882F-F6344B2AD9D5}"/>
              </a:ext>
            </a:extLst>
          </p:cNvPr>
          <p:cNvSpPr txBox="1"/>
          <p:nvPr/>
        </p:nvSpPr>
        <p:spPr>
          <a:xfrm>
            <a:off x="331327" y="2100944"/>
            <a:ext cx="4487208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2.1 Сведения об изготовителе:</a:t>
            </a:r>
          </a:p>
          <a:p>
            <a:r>
              <a:rPr lang="en-US" sz="1050" dirty="0" err="1">
                <a:latin typeface="Montserrat" panose="00000500000000000000" pitchFamily="2" charset="-52"/>
                <a:cs typeface="Times New Roman" panose="02020603050405020304" pitchFamily="18" charset="0"/>
              </a:rPr>
              <a:t>Gainscha</a:t>
            </a:r>
            <a:r>
              <a:rPr lang="en-US" sz="1050" dirty="0">
                <a:latin typeface="Montserrat" panose="00000500000000000000" pitchFamily="2" charset="-52"/>
                <a:cs typeface="Times New Roman" panose="02020603050405020304" pitchFamily="18" charset="0"/>
              </a:rPr>
              <a:t> network inc.. 111, China Huarong Building, No.9 </a:t>
            </a:r>
            <a:r>
              <a:rPr lang="en-US" sz="1050" dirty="0" err="1">
                <a:latin typeface="Montserrat" panose="00000500000000000000" pitchFamily="2" charset="-52"/>
                <a:cs typeface="Times New Roman" panose="02020603050405020304" pitchFamily="18" charset="0"/>
              </a:rPr>
              <a:t>Xingao</a:t>
            </a:r>
            <a:r>
              <a:rPr lang="en-US" sz="1050" dirty="0">
                <a:latin typeface="Montserrat" panose="00000500000000000000" pitchFamily="2" charset="-52"/>
                <a:cs typeface="Times New Roman" panose="02020603050405020304" pitchFamily="18" charset="0"/>
              </a:rPr>
              <a:t> Road, </a:t>
            </a:r>
            <a:r>
              <a:rPr lang="en-US" sz="1050" dirty="0" err="1">
                <a:latin typeface="Montserrat" panose="00000500000000000000" pitchFamily="2" charset="-52"/>
                <a:cs typeface="Times New Roman" panose="02020603050405020304" pitchFamily="18" charset="0"/>
              </a:rPr>
              <a:t>Hengqin</a:t>
            </a:r>
            <a:r>
              <a:rPr lang="en-US" sz="1050" dirty="0">
                <a:latin typeface="Montserrat" panose="00000500000000000000" pitchFamily="2" charset="-52"/>
                <a:cs typeface="Times New Roman" panose="02020603050405020304" pitchFamily="18" charset="0"/>
              </a:rPr>
              <a:t> New District, Zhuhai, Guangdong, 519031</a:t>
            </a:r>
            <a:endParaRPr lang="ru-RU" sz="1050" dirty="0">
              <a:latin typeface="Montserrat" panose="00000500000000000000" pitchFamily="2" charset="-52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2.2</a:t>
            </a:r>
            <a:r>
              <a:rPr lang="ru-RU" sz="1100" dirty="0">
                <a:latin typeface="Montserrat" panose="00000500000000000000" pitchFamily="2" charset="-52"/>
                <a:cs typeface="Times New Roman" panose="02020603050405020304" pitchFamily="18" charset="0"/>
              </a:rPr>
              <a:t> </a:t>
            </a:r>
            <a:r>
              <a:rPr lang="ru-RU" sz="11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Регистрационный номер декларации </a:t>
            </a:r>
          </a:p>
          <a:p>
            <a:r>
              <a:rPr lang="ru-RU" sz="11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о соответствии: </a:t>
            </a:r>
            <a:r>
              <a:rPr lang="ru-RU" sz="1050" dirty="0">
                <a:latin typeface="Montserrat" panose="00000500000000000000" pitchFamily="2" charset="-52"/>
                <a:cs typeface="Times New Roman" panose="02020603050405020304" pitchFamily="18" charset="0"/>
              </a:rPr>
              <a:t>ЕАЭС </a:t>
            </a:r>
            <a:r>
              <a:rPr lang="en-US" sz="1050" dirty="0">
                <a:latin typeface="Montserrat" panose="00000500000000000000" pitchFamily="2" charset="-52"/>
                <a:cs typeface="Times New Roman" panose="02020603050405020304" pitchFamily="18" charset="0"/>
              </a:rPr>
              <a:t>N RU </a:t>
            </a:r>
            <a:r>
              <a:rPr lang="ru-RU" sz="1050" dirty="0">
                <a:latin typeface="Montserrat" panose="00000500000000000000" pitchFamily="2" charset="-52"/>
                <a:cs typeface="Times New Roman" panose="02020603050405020304" pitchFamily="18" charset="0"/>
              </a:rPr>
              <a:t>Д-</a:t>
            </a:r>
            <a:r>
              <a:rPr lang="en-US" sz="1050" dirty="0">
                <a:latin typeface="Montserrat" panose="00000500000000000000" pitchFamily="2" charset="-52"/>
                <a:cs typeface="Times New Roman" panose="02020603050405020304" pitchFamily="18" charset="0"/>
              </a:rPr>
              <a:t>CN.HB54.B.07944/20</a:t>
            </a:r>
            <a:endParaRPr lang="ru-RU" sz="1050" dirty="0">
              <a:latin typeface="Montserrat" panose="00000500000000000000" pitchFamily="2" charset="-52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2.3</a:t>
            </a:r>
            <a:r>
              <a:rPr lang="en-US" sz="1100" dirty="0">
                <a:latin typeface="Montserrat" panose="00000500000000000000" pitchFamily="2" charset="-52"/>
                <a:cs typeface="Times New Roman" panose="02020603050405020304" pitchFamily="18" charset="0"/>
              </a:rPr>
              <a:t> </a:t>
            </a:r>
            <a:r>
              <a:rPr lang="ru-RU" sz="1100" b="1" dirty="0">
                <a:latin typeface="Montserrat" panose="00000500000000000000" pitchFamily="2" charset="-52"/>
                <a:cs typeface="Times New Roman" panose="02020603050405020304" pitchFamily="18" charset="0"/>
              </a:rPr>
              <a:t>Организация уполномоченная принимать претензии на территории РФ: </a:t>
            </a:r>
          </a:p>
          <a:p>
            <a:r>
              <a:rPr lang="ru-RU" sz="1050" dirty="0">
                <a:latin typeface="Montserrat" panose="00000500000000000000" pitchFamily="2" charset="-52"/>
                <a:cs typeface="Times New Roman" panose="02020603050405020304" pitchFamily="18" charset="0"/>
              </a:rPr>
              <a:t>ООО «Велнесс»,107113 , г. Москва, площадь Сокольническая, дом 4А, этаж 3, помещение </a:t>
            </a:r>
            <a:r>
              <a:rPr lang="en-US" sz="1050" dirty="0">
                <a:latin typeface="Montserrat" panose="00000500000000000000" pitchFamily="2" charset="-52"/>
                <a:cs typeface="Times New Roman" panose="02020603050405020304" pitchFamily="18" charset="0"/>
              </a:rPr>
              <a:t>IV</a:t>
            </a:r>
            <a:r>
              <a:rPr lang="ru-RU" sz="1050" dirty="0">
                <a:latin typeface="Montserrat" panose="00000500000000000000" pitchFamily="2" charset="-52"/>
                <a:cs typeface="Times New Roman" panose="02020603050405020304" pitchFamily="18" charset="0"/>
              </a:rPr>
              <a:t>, комната 11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6606277-8672-4C9C-8DB6-D83FB821B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805102"/>
              </p:ext>
            </p:extLst>
          </p:nvPr>
        </p:nvGraphicFramePr>
        <p:xfrm>
          <a:off x="5018455" y="610106"/>
          <a:ext cx="4704588" cy="6018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5871">
                  <a:extLst>
                    <a:ext uri="{9D8B030D-6E8A-4147-A177-3AD203B41FA5}">
                      <a16:colId xmlns:a16="http://schemas.microsoft.com/office/drawing/2014/main" val="3958829818"/>
                    </a:ext>
                  </a:extLst>
                </a:gridCol>
                <a:gridCol w="3238717">
                  <a:extLst>
                    <a:ext uri="{9D8B030D-6E8A-4147-A177-3AD203B41FA5}">
                      <a16:colId xmlns:a16="http://schemas.microsoft.com/office/drawing/2014/main" val="2076177535"/>
                    </a:ext>
                  </a:extLst>
                </a:gridCol>
              </a:tblGrid>
              <a:tr h="1654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Режим работы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Принтер этикеток</a:t>
                      </a:r>
                      <a:endParaRPr lang="ru-RU" sz="1000" baseline="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58952"/>
                  </a:ext>
                </a:extLst>
              </a:tr>
              <a:tr h="338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Программное обеспечение в комплекте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 err="1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BarTender</a:t>
                      </a: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® </a:t>
                      </a:r>
                      <a:r>
                        <a:rPr lang="ru-RU" sz="800" baseline="0" dirty="0" err="1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UltraLite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916788"/>
                  </a:ext>
                </a:extLst>
              </a:tr>
              <a:tr h="1654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Способ печати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Термопечать/</a:t>
                      </a:r>
                      <a:r>
                        <a:rPr lang="ru-RU" sz="800" baseline="0" dirty="0" err="1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термотрансферная</a:t>
                      </a: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 печать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195405"/>
                  </a:ext>
                </a:extLst>
              </a:tr>
              <a:tr h="1654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Разрешение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203 </a:t>
                      </a: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DPI </a:t>
                      </a: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(этикетки)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665833"/>
                  </a:ext>
                </a:extLst>
              </a:tr>
              <a:tr h="1654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Ширина области печати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108 мм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22280"/>
                  </a:ext>
                </a:extLst>
              </a:tr>
              <a:tr h="1654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Скорость печати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152,4 мм/с макс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574852"/>
                  </a:ext>
                </a:extLst>
              </a:tr>
              <a:tr h="768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Длина печати</a:t>
                      </a: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2794 мм</a:t>
                      </a: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012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Процессор</a:t>
                      </a: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400 Мгц,32 бит, </a:t>
                      </a: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ARM9</a:t>
                      </a:r>
                      <a:endParaRPr lang="ru-RU" sz="8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6862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Память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DRAM: </a:t>
                      </a: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64</a:t>
                      </a: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Мб   </a:t>
                      </a: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FLASH:  </a:t>
                      </a: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32 Мб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942119"/>
                  </a:ext>
                </a:extLst>
              </a:tr>
              <a:tr h="3387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Датчик температуры печатающей головки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 err="1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Терморезистивный</a:t>
                      </a: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 датчик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701626"/>
                  </a:ext>
                </a:extLst>
              </a:tr>
              <a:tr h="1654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Датчики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Датчик открытой крышки, отражающий датчик (перемещаемый), датчик пропускной, датчик </a:t>
                      </a:r>
                      <a:r>
                        <a:rPr lang="ru-RU" sz="800" baseline="0" dirty="0" err="1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риббона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197056"/>
                  </a:ext>
                </a:extLst>
              </a:tr>
              <a:tr h="1654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Интерфейс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USB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965345"/>
                  </a:ext>
                </a:extLst>
              </a:tr>
              <a:tr h="7600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Штрих-коды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Code 11, Code 39, Code 93, Code 128 (subsets A, B, Q, UPC-A, UPC-E, UCC-128, </a:t>
                      </a:r>
                      <a:r>
                        <a:rPr lang="en-US" sz="800" baseline="0" dirty="0" err="1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Codabar</a:t>
                      </a: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, EAN/JAN-8, EAN/JAN-13, Interleaved 2 of 5, ITF14, MSI </a:t>
                      </a:r>
                      <a:r>
                        <a:rPr lang="en-US" sz="800" baseline="0" dirty="0" err="1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Pieassy</a:t>
                      </a: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800" baseline="0" dirty="0" err="1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PostCode</a:t>
                      </a: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800" baseline="0" dirty="0" err="1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Telepen</a:t>
                      </a: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 QR Code, Micro QR Code, PDF417, Micro PDF417, Grid Matrix, </a:t>
                      </a:r>
                      <a:r>
                        <a:rPr lang="en-US" sz="800" baseline="0" dirty="0" err="1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MaxiCode</a:t>
                      </a: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, Aztec Code, Data Matrix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261344"/>
                  </a:ext>
                </a:extLst>
              </a:tr>
              <a:tr h="139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Увеличение и вращение</a:t>
                      </a: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Увеличение от 1 до </a:t>
                      </a: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8</a:t>
                      </a: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 раз в обоих направлениях, вращение на 0°, 90°, 270°, 360°</a:t>
                      </a: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025169"/>
                  </a:ext>
                </a:extLst>
              </a:tr>
              <a:tr h="1536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64685675"/>
                  </a:ext>
                </a:extLst>
              </a:tr>
              <a:tr h="9861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Протокол</a:t>
                      </a: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Montserrat" panose="00000500000000000000" pitchFamily="2" charset="-52"/>
                        </a:rPr>
                        <a:t>EPL, ZPL, ZPL II, DPL, TSPL</a:t>
                      </a:r>
                      <a:endParaRPr lang="ru-RU" sz="800" dirty="0">
                        <a:latin typeface="Montserrat" panose="00000500000000000000" pitchFamily="2" charset="-52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865508"/>
                  </a:ext>
                </a:extLst>
              </a:tr>
              <a:tr h="293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Графика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Монохромные </a:t>
                      </a: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PCX</a:t>
                      </a: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 и </a:t>
                      </a: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BMP</a:t>
                      </a: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 файлы могут быть загружены в </a:t>
                      </a: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FLASH</a:t>
                      </a: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 и </a:t>
                      </a: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DRAM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774258"/>
                  </a:ext>
                </a:extLst>
              </a:tr>
              <a:tr h="1654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Тип носителя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0" u="none" strike="noStrike" kern="1200" baseline="0" dirty="0" err="1">
                          <a:solidFill>
                            <a:schemeClr val="dk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Термоэтикетки</a:t>
                      </a:r>
                      <a:r>
                        <a:rPr lang="ru-RU" sz="800" b="0" i="0" u="none" strike="noStrike" kern="1200" baseline="0" dirty="0">
                          <a:solidFill>
                            <a:schemeClr val="dk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800" b="0" i="0" u="none" strike="noStrike" kern="1200" baseline="0" dirty="0" err="1">
                          <a:solidFill>
                            <a:schemeClr val="dk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термотрансферные</a:t>
                      </a:r>
                      <a:r>
                        <a:rPr lang="ru-RU" sz="800" b="0" i="0" u="none" strike="noStrike" kern="1200" baseline="0" dirty="0">
                          <a:solidFill>
                            <a:schemeClr val="dk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 этикетки</a:t>
                      </a: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880952"/>
                  </a:ext>
                </a:extLst>
              </a:tr>
              <a:tr h="1146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 err="1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Риббон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Длина до 300 м, ширина от 30 мм до 110 мм(втулка 25,4мм)</a:t>
                      </a: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37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Ширина этикетки</a:t>
                      </a: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От 15 </a:t>
                      </a: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мм до 112 мм</a:t>
                      </a: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59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Длина этикетки</a:t>
                      </a: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От 5 мм до 2794 мм</a:t>
                      </a: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13724"/>
                  </a:ext>
                </a:extLst>
              </a:tr>
              <a:tr h="827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Длина ленты</a:t>
                      </a: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Макс. 127 мм</a:t>
                      </a: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463235"/>
                  </a:ext>
                </a:extLst>
              </a:tr>
              <a:tr h="768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Диаметр втулки рулона</a:t>
                      </a: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Мин. 25мм</a:t>
                      </a: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613190"/>
                  </a:ext>
                </a:extLst>
              </a:tr>
              <a:tr h="1654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Способ отрезания бумаги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Отрезание или отрывание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396330"/>
                  </a:ext>
                </a:extLst>
              </a:tr>
              <a:tr h="1654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Питание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24 В постоянного тока, 2,5 А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853847"/>
                  </a:ext>
                </a:extLst>
              </a:tr>
              <a:tr h="1654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Условия эксплуатации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От 5 до 45°С, 20-80% относительная влажность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762993"/>
                  </a:ext>
                </a:extLst>
              </a:tr>
              <a:tr h="1654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Условия хранения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 от -</a:t>
                      </a:r>
                      <a:r>
                        <a:rPr lang="en-US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4</a:t>
                      </a: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0 до 55°С, ≤93% относительная влажность (при 40°С)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220270"/>
                  </a:ext>
                </a:extLst>
              </a:tr>
              <a:tr h="3129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Габаритные размеры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Принтер 210 мм (Д) х 180 мм (Ш) х 278 мм (В)       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575595"/>
                  </a:ext>
                </a:extLst>
              </a:tr>
              <a:tr h="1654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chemeClr val="tx1"/>
                          </a:solidFill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Вес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aseline="0" dirty="0">
                          <a:effectLst/>
                          <a:latin typeface="Montserrat" panose="00000500000000000000" pitchFamily="2" charset="-52"/>
                          <a:cs typeface="Segoe UI" panose="020B0502040204020203" pitchFamily="34" charset="0"/>
                        </a:rPr>
                        <a:t>2,1 кг</a:t>
                      </a:r>
                      <a:endParaRPr lang="ru-RU" sz="1000" baseline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4144" marR="641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028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5168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1837</TotalTime>
  <Words>583</Words>
  <Application>Microsoft Office PowerPoint</Application>
  <PresentationFormat>Лист A4 (210x297 мм)</PresentationFormat>
  <Paragraphs>99</Paragraphs>
  <Slides>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Futura_Book-Bold</vt:lpstr>
      <vt:lpstr>Montserrat</vt:lpstr>
      <vt:lpstr>Times New Roman</vt:lpstr>
      <vt:lpstr>Тема Office</vt:lpstr>
      <vt:lpstr>CorelDRAW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Савицкий Никита Сергеевич</dc:creator>
  <cp:lastModifiedBy>Пользователь</cp:lastModifiedBy>
  <cp:revision>63</cp:revision>
  <cp:lastPrinted>2021-11-29T08:39:20Z</cp:lastPrinted>
  <dcterms:created xsi:type="dcterms:W3CDTF">2019-09-19T14:27:41Z</dcterms:created>
  <dcterms:modified xsi:type="dcterms:W3CDTF">2023-10-09T09:14:45Z</dcterms:modified>
</cp:coreProperties>
</file>