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43" r:id="rId2"/>
    <p:sldId id="327" r:id="rId3"/>
    <p:sldId id="256" r:id="rId4"/>
    <p:sldId id="387" r:id="rId5"/>
    <p:sldId id="333" r:id="rId6"/>
    <p:sldId id="345" r:id="rId7"/>
    <p:sldId id="336" r:id="rId8"/>
    <p:sldId id="348" r:id="rId9"/>
    <p:sldId id="349" r:id="rId10"/>
    <p:sldId id="371" r:id="rId11"/>
    <p:sldId id="398" r:id="rId12"/>
    <p:sldId id="366" r:id="rId13"/>
    <p:sldId id="367" r:id="rId14"/>
    <p:sldId id="399" r:id="rId15"/>
    <p:sldId id="369" r:id="rId16"/>
    <p:sldId id="370" r:id="rId17"/>
    <p:sldId id="400" r:id="rId18"/>
    <p:sldId id="382" r:id="rId19"/>
    <p:sldId id="381" r:id="rId20"/>
    <p:sldId id="383" r:id="rId21"/>
    <p:sldId id="365" r:id="rId22"/>
    <p:sldId id="361" r:id="rId23"/>
    <p:sldId id="379" r:id="rId24"/>
    <p:sldId id="374" r:id="rId25"/>
    <p:sldId id="376" r:id="rId26"/>
    <p:sldId id="375" r:id="rId27"/>
    <p:sldId id="373" r:id="rId28"/>
    <p:sldId id="388" r:id="rId29"/>
    <p:sldId id="378" r:id="rId30"/>
    <p:sldId id="372" r:id="rId31"/>
    <p:sldId id="350" r:id="rId32"/>
    <p:sldId id="394" r:id="rId33"/>
    <p:sldId id="351" r:id="rId34"/>
    <p:sldId id="395" r:id="rId35"/>
    <p:sldId id="338" r:id="rId36"/>
    <p:sldId id="341" r:id="rId37"/>
    <p:sldId id="362" r:id="rId38"/>
    <p:sldId id="352" r:id="rId39"/>
    <p:sldId id="380" r:id="rId40"/>
    <p:sldId id="389" r:id="rId41"/>
    <p:sldId id="390" r:id="rId42"/>
    <p:sldId id="392" r:id="rId43"/>
    <p:sldId id="391" r:id="rId44"/>
    <p:sldId id="397" r:id="rId45"/>
    <p:sldId id="401" r:id="rId46"/>
    <p:sldId id="384" r:id="rId47"/>
    <p:sldId id="386" r:id="rId48"/>
    <p:sldId id="385" r:id="rId49"/>
    <p:sldId id="328" r:id="rId50"/>
    <p:sldId id="331" r:id="rId51"/>
    <p:sldId id="330" r:id="rId52"/>
    <p:sldId id="329" r:id="rId53"/>
    <p:sldId id="358" r:id="rId54"/>
    <p:sldId id="363" r:id="rId55"/>
    <p:sldId id="402" r:id="rId56"/>
    <p:sldId id="340" r:id="rId57"/>
    <p:sldId id="339" r:id="rId58"/>
    <p:sldId id="359" r:id="rId59"/>
    <p:sldId id="332" r:id="rId60"/>
    <p:sldId id="335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551A4"/>
    <a:srgbClr val="00A650"/>
    <a:srgbClr val="FFFFFF"/>
    <a:srgbClr val="5486CE"/>
    <a:srgbClr val="C01D2E"/>
    <a:srgbClr val="CFD9DB"/>
    <a:srgbClr val="3551A2"/>
    <a:srgbClr val="F8931D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85456" autoAdjust="0"/>
  </p:normalViewPr>
  <p:slideViewPr>
    <p:cSldViewPr snapToGrid="0">
      <p:cViewPr varScale="1">
        <p:scale>
          <a:sx n="77" d="100"/>
          <a:sy n="77" d="100"/>
        </p:scale>
        <p:origin x="117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79C-4BEB-45F7-8A14-883A4083EE9C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003E0-FEFB-4C37-8A3F-08F13C0F5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7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Любой интернет-магазин знает, что принять заказ через сайт - это только полдела.  Необходимо еще укомплектовать его, довести заказ до покупателя и получить за него деньги (если выбрана оплата по факту доставки).  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тут 54-ФЗ.</a:t>
            </a: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32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8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563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17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7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2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80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01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SMARTS: Курьер» работает в полном соответствии с новым законом 54-ФЗ.  В заказе есть построчный список товаров с ценами и количеством по каждой позиции.  Программа интегрирована с мобильными ККМ, работающими по новому закону, благодаря чему информация о продаже попадает в ОФД с доставкой электронного чека на e-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в SMS. В момент продажи печатается правильный чек нового формата.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6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Мобильный клиент для автоматизации доставки и оплаты заказов интернет-магазинов при помощи смартфона, планшета или терминала сбора данных под операционные системы </a:t>
            </a:r>
            <a:r>
              <a:rPr lang="ru-RU" dirty="0" err="1" smtClean="0"/>
              <a:t>Android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58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23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77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23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36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79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72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54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ru-RU" dirty="0">
                <a:solidFill>
                  <a:srgbClr val="00A650"/>
                </a:solidFill>
              </a:rPr>
              <a:t>Плюсы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Курьеру носить с собой только 1 устройство.</a:t>
            </a:r>
          </a:p>
          <a:p>
            <a:pPr marL="0" indent="0">
              <a:buFont typeface="+mj-lt"/>
              <a:buNone/>
            </a:pPr>
            <a:r>
              <a:rPr lang="ru-RU" dirty="0">
                <a:solidFill>
                  <a:srgbClr val="00A650"/>
                </a:solidFill>
              </a:rPr>
              <a:t>Минусы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Если что-то ломается, то меняется всё (а чаще всего ломается смартфонная часть).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Софт на «своём» </a:t>
            </a:r>
            <a:r>
              <a:rPr lang="en-US" dirty="0">
                <a:solidFill>
                  <a:srgbClr val="C01D2E"/>
                </a:solidFill>
              </a:rPr>
              <a:t>Linux</a:t>
            </a:r>
            <a:r>
              <a:rPr lang="ru-RU" dirty="0">
                <a:solidFill>
                  <a:srgbClr val="C01D2E"/>
                </a:solidFill>
              </a:rPr>
              <a:t>, прошитый</a:t>
            </a:r>
            <a:r>
              <a:rPr lang="en-US" dirty="0">
                <a:solidFill>
                  <a:srgbClr val="C01D2E"/>
                </a:solidFill>
              </a:rPr>
              <a:t>,</a:t>
            </a:r>
            <a:r>
              <a:rPr lang="ru-RU" dirty="0">
                <a:solidFill>
                  <a:srgbClr val="C01D2E"/>
                </a:solidFill>
              </a:rPr>
              <a:t> за всеми доработками – к поставщику.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Только один </a:t>
            </a:r>
            <a:r>
              <a:rPr lang="ru-RU" dirty="0" err="1">
                <a:solidFill>
                  <a:srgbClr val="C01D2E"/>
                </a:solidFill>
              </a:rPr>
              <a:t>пинпад</a:t>
            </a:r>
            <a:r>
              <a:rPr lang="ru-RU" dirty="0">
                <a:solidFill>
                  <a:srgbClr val="C01D2E"/>
                </a:solidFill>
              </a:rPr>
              <a:t>, ограничен выбор банков.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Высокая цена.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50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12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с вступлением в силу 54-ФЗ усложняется механизм продажи, т.к. чек должен быть пробит через облачного оператора фискальных данных (ОФД) в момент приема денег, при этом уходит возможность печати простого не детализированного чека с одной только суммой, т.к. в каждом чеке должны быть построчно прописаны названия, количество и цены всех реализуемых позиций.</a:t>
            </a: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9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программе предусмотрен автоматический обмен при наличии сети. Выполненные заказы уходят в систему, новые заказы приходят на мобильное устройство.  При наличии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Wi-Fi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сети сотового оператора это позволяет работать без ручной загрузки/выгрузки каких-либо файлов по кабелю или через сетевые папки.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47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0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499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61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7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5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5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33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0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7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4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2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6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5B1DB-FA02-48EA-854C-795534BB5E60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4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r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521193" y="790223"/>
            <a:ext cx="5763493" cy="2736748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0">
              <a:buNone/>
            </a:pPr>
            <a:r>
              <a:rPr lang="ru-RU" sz="3600" b="1" dirty="0" smtClean="0"/>
              <a:t>«</a:t>
            </a:r>
            <a:r>
              <a:rPr lang="en-US" sz="3600" b="1" dirty="0" smtClean="0"/>
              <a:t>Mobile SMARTS: </a:t>
            </a:r>
            <a:r>
              <a:rPr lang="ru-RU" sz="3600" b="1" dirty="0" smtClean="0"/>
              <a:t>Курьер»</a:t>
            </a:r>
          </a:p>
          <a:p>
            <a:pPr marL="261938" indent="0">
              <a:buNone/>
            </a:pPr>
            <a:r>
              <a:rPr lang="ru-RU" dirty="0" smtClean="0"/>
              <a:t>Мобильное </a:t>
            </a:r>
            <a:r>
              <a:rPr lang="ru-RU" dirty="0"/>
              <a:t>ПО для </a:t>
            </a:r>
            <a:r>
              <a:rPr lang="ru-RU" dirty="0" smtClean="0"/>
              <a:t>курьеров доставки интернет-магазинов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21193" y="3526971"/>
            <a:ext cx="5763493" cy="580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0">
              <a:buNone/>
            </a:pPr>
            <a:r>
              <a:rPr lang="ru-RU" dirty="0" smtClean="0"/>
              <a:t>в полном соответствии с 54-ФЗ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504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предусмотрены сценарии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Сам себе курьер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Доверенные курьеры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Курьерская компания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98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79296"/>
            <a:ext cx="10515600" cy="1325563"/>
          </a:xfrm>
          <a:solidFill>
            <a:srgbClr val="000000">
              <a:alpha val="63137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Сам себе курьер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539796"/>
            <a:ext cx="10515600" cy="1643439"/>
          </a:xfrm>
          <a:solidFill>
            <a:srgbClr val="000000">
              <a:alpha val="63137"/>
            </a:srgb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/>
                </a:solidFill>
              </a:rPr>
              <a:t>Представим себе небольшой бизнес по продаже профессиональной косметики в салоны красоты.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Сам себе курьер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344" y="2377148"/>
            <a:ext cx="2145496" cy="2160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46" y="2550876"/>
            <a:ext cx="2155825" cy="1861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411" y="2550876"/>
            <a:ext cx="1351389" cy="1813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390" y="2397156"/>
            <a:ext cx="1234021" cy="2015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536" y="2882900"/>
            <a:ext cx="1116104" cy="1116104"/>
          </a:xfrm>
          <a:prstGeom prst="rect">
            <a:avLst/>
          </a:prstGeom>
        </p:spPr>
      </p:pic>
      <p:sp>
        <p:nvSpPr>
          <p:cNvPr id="10" name="Пятиугольник 9"/>
          <p:cNvSpPr/>
          <p:nvPr/>
        </p:nvSpPr>
        <p:spPr>
          <a:xfrm>
            <a:off x="1066346" y="4940300"/>
            <a:ext cx="2298700" cy="1092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Проснулся</a:t>
            </a:r>
            <a:endParaRPr lang="ru-RU" dirty="0"/>
          </a:p>
        </p:txBody>
      </p:sp>
      <p:sp>
        <p:nvSpPr>
          <p:cNvPr id="11" name="Нашивка 10"/>
          <p:cNvSpPr/>
          <p:nvPr/>
        </p:nvSpPr>
        <p:spPr>
          <a:xfrm>
            <a:off x="3668792" y="4940300"/>
            <a:ext cx="2260600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Поехал</a:t>
            </a:r>
            <a:endParaRPr lang="ru-RU" dirty="0"/>
          </a:p>
        </p:txBody>
      </p:sp>
      <p:sp>
        <p:nvSpPr>
          <p:cNvPr id="13" name="Нашивка 12"/>
          <p:cNvSpPr/>
          <p:nvPr/>
        </p:nvSpPr>
        <p:spPr>
          <a:xfrm>
            <a:off x="6233138" y="4895850"/>
            <a:ext cx="3253762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Набрал на месте заказ</a:t>
            </a:r>
            <a:endParaRPr lang="ru-RU" dirty="0"/>
          </a:p>
        </p:txBody>
      </p:sp>
      <p:sp>
        <p:nvSpPr>
          <p:cNvPr id="14" name="Нашивка 13"/>
          <p:cNvSpPr/>
          <p:nvPr/>
        </p:nvSpPr>
        <p:spPr>
          <a:xfrm>
            <a:off x="9476288" y="4895850"/>
            <a:ext cx="2260600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Продал, </a:t>
            </a:r>
            <a:r>
              <a:rPr lang="en-US" dirty="0" smtClean="0"/>
              <a:t>PROFIT!</a:t>
            </a:r>
            <a:endParaRPr lang="ru-RU" dirty="0"/>
          </a:p>
        </p:txBody>
      </p:sp>
      <p:pic>
        <p:nvPicPr>
          <p:cNvPr id="2050" name="Picture 2" descr="http://www.ovc.ru/img/kk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279" y="3583795"/>
            <a:ext cx="876521" cy="8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44" y="3639416"/>
            <a:ext cx="927029" cy="9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5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Сам себе курьер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80135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Номенклатура и цены, скорее всего, </a:t>
            </a:r>
            <a:r>
              <a:rPr lang="ru-RU" dirty="0"/>
              <a:t>в</a:t>
            </a:r>
            <a:r>
              <a:rPr lang="ru-RU" dirty="0" smtClean="0"/>
              <a:t>ыгружены по кабелю </a:t>
            </a:r>
            <a:r>
              <a:rPr lang="en-US" dirty="0" smtClean="0"/>
              <a:t>USB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Видеть остаток товара «с собой», </a:t>
            </a:r>
            <a:r>
              <a:rPr lang="ru-RU" dirty="0"/>
              <a:t>скорее всего, не </a:t>
            </a:r>
            <a:r>
              <a:rPr lang="ru-RU" dirty="0" smtClean="0"/>
              <a:t>нужно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Заказы формируются на месте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 возвращении домой можно выгрузить результат на компьютер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487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172" y="3384096"/>
            <a:ext cx="10515600" cy="1325563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Доверенные курьеры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172" y="4931682"/>
            <a:ext cx="10515600" cy="1585232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Бизнес немного подрос, заказы формируются заранее и теперь их развозят знакомые и члены семьи.</a:t>
            </a:r>
          </a:p>
        </p:txBody>
      </p:sp>
    </p:spTree>
    <p:extLst>
      <p:ext uri="{BB962C8B-B14F-4D97-AF65-F5344CB8AC3E}">
        <p14:creationId xmlns:p14="http://schemas.microsoft.com/office/powerpoint/2010/main" val="388897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Доверенные курьеры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35138"/>
            <a:ext cx="2145496" cy="2160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411" y="2550876"/>
            <a:ext cx="1351389" cy="1813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390" y="2397156"/>
            <a:ext cx="1234021" cy="2015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536" y="2882900"/>
            <a:ext cx="1116104" cy="1116104"/>
          </a:xfrm>
          <a:prstGeom prst="rect">
            <a:avLst/>
          </a:prstGeom>
        </p:spPr>
      </p:pic>
      <p:sp>
        <p:nvSpPr>
          <p:cNvPr id="10" name="Пятиугольник 9"/>
          <p:cNvSpPr/>
          <p:nvPr/>
        </p:nvSpPr>
        <p:spPr>
          <a:xfrm>
            <a:off x="862467" y="4895850"/>
            <a:ext cx="2602446" cy="11049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Приехал </a:t>
            </a:r>
            <a:r>
              <a:rPr lang="ru-RU" dirty="0" smtClean="0"/>
              <a:t>на склад, получил заказы</a:t>
            </a:r>
            <a:endParaRPr lang="ru-RU" dirty="0"/>
          </a:p>
        </p:txBody>
      </p:sp>
      <p:sp>
        <p:nvSpPr>
          <p:cNvPr id="11" name="Нашивка 10"/>
          <p:cNvSpPr/>
          <p:nvPr/>
        </p:nvSpPr>
        <p:spPr>
          <a:xfrm>
            <a:off x="3055727" y="4895850"/>
            <a:ext cx="3319673" cy="11049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Поехал по адресам из заказов, звонит клиентам</a:t>
            </a:r>
            <a:endParaRPr lang="ru-RU" dirty="0"/>
          </a:p>
        </p:txBody>
      </p:sp>
      <p:sp>
        <p:nvSpPr>
          <p:cNvPr id="13" name="Нашивка 12"/>
          <p:cNvSpPr/>
          <p:nvPr/>
        </p:nvSpPr>
        <p:spPr>
          <a:xfrm>
            <a:off x="5981700" y="4895850"/>
            <a:ext cx="3911600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Приехал, полностью или частично продал заказ, допродал позиции</a:t>
            </a:r>
            <a:endParaRPr lang="ru-RU" dirty="0"/>
          </a:p>
        </p:txBody>
      </p:sp>
      <p:sp>
        <p:nvSpPr>
          <p:cNvPr id="14" name="Нашивка 13"/>
          <p:cNvSpPr/>
          <p:nvPr/>
        </p:nvSpPr>
        <p:spPr>
          <a:xfrm>
            <a:off x="9461500" y="4895850"/>
            <a:ext cx="2275388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Пробил, отчитался</a:t>
            </a:r>
            <a:endParaRPr lang="ru-RU" dirty="0"/>
          </a:p>
        </p:txBody>
      </p:sp>
      <p:pic>
        <p:nvPicPr>
          <p:cNvPr id="2050" name="Picture 2" descr="http://www.ovc.ru/img/kk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279" y="3583795"/>
            <a:ext cx="876521" cy="8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ownloadicons.net/sites/default/files/route-icon-866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45" y="2616945"/>
            <a:ext cx="1409797" cy="14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638682">
            <a:off x="6220633" y="3790862"/>
            <a:ext cx="1556710" cy="355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Заказ </a:t>
            </a:r>
            <a:r>
              <a:rPr lang="en-US" b="1" dirty="0" smtClean="0"/>
              <a:t>#</a:t>
            </a:r>
            <a:r>
              <a:rPr lang="ru-RU" b="1" dirty="0" smtClean="0"/>
              <a:t>9981</a:t>
            </a:r>
            <a:endParaRPr lang="ru-RU" b="1" dirty="0"/>
          </a:p>
        </p:txBody>
      </p:sp>
      <p:pic>
        <p:nvPicPr>
          <p:cNvPr id="4100" name="Picture 4" descr="Image result for cellph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38" y="2937682"/>
            <a:ext cx="1292225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88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Доверенные курьеры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Номенклатура и цены могут передаваться по </a:t>
            </a:r>
            <a:r>
              <a:rPr lang="en-US" dirty="0" smtClean="0"/>
              <a:t>3G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Контролируется выдача и сдача товара, остатки при продаже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Заказы формируются как заранее, так и на месте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 возвращении можно загрузить результат в 1С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552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43" y="2397125"/>
            <a:ext cx="10515600" cy="1325563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Курьерская компания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543" y="3915682"/>
            <a:ext cx="10515600" cy="2615747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Бизнес </a:t>
            </a:r>
            <a:r>
              <a:rPr lang="ru-RU" dirty="0" smtClean="0">
                <a:solidFill>
                  <a:schemeClr val="bg1"/>
                </a:solidFill>
              </a:rPr>
              <a:t>еще подрос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пользуется </a:t>
            </a:r>
            <a:r>
              <a:rPr lang="ru-RU" dirty="0">
                <a:solidFill>
                  <a:schemeClr val="bg1"/>
                </a:solidFill>
              </a:rPr>
              <a:t>услугами </a:t>
            </a:r>
            <a:r>
              <a:rPr lang="ru-RU" dirty="0" smtClean="0">
                <a:solidFill>
                  <a:schemeClr val="bg1"/>
                </a:solidFill>
              </a:rPr>
              <a:t>курьерской </a:t>
            </a:r>
            <a:r>
              <a:rPr lang="ru-RU" dirty="0">
                <a:solidFill>
                  <a:schemeClr val="bg1"/>
                </a:solidFill>
              </a:rPr>
              <a:t>компании.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9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Теперь уже курьерской компании необходимо доставлять заказы и соответствовать требованиям 54-ФЗ.</a:t>
            </a:r>
          </a:p>
        </p:txBody>
      </p:sp>
    </p:spTree>
    <p:extLst>
      <p:ext uri="{BB962C8B-B14F-4D97-AF65-F5344CB8AC3E}">
        <p14:creationId xmlns:p14="http://schemas.microsoft.com/office/powerpoint/2010/main" val="565935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Курьерская компания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Бизнес еще больше подрос и теперь пользуется услугами сторонней курьерской компании.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Теперь уже курьерской компании необходимо доставлять заказы и соответствовать требованиям 54-ФЗ.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98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Курьерская компания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011" y="3100322"/>
            <a:ext cx="827688" cy="833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772" y="2439915"/>
            <a:ext cx="1148247" cy="1540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251" y="2309302"/>
            <a:ext cx="1048522" cy="1712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675" y="3437440"/>
            <a:ext cx="725511" cy="725511"/>
          </a:xfrm>
          <a:prstGeom prst="rect">
            <a:avLst/>
          </a:prstGeom>
        </p:spPr>
      </p:pic>
      <p:sp>
        <p:nvSpPr>
          <p:cNvPr id="11" name="Нашивка 10"/>
          <p:cNvSpPr/>
          <p:nvPr/>
        </p:nvSpPr>
        <p:spPr>
          <a:xfrm>
            <a:off x="2855698" y="4699090"/>
            <a:ext cx="4325646" cy="938811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Система распределяет их по курьерам.</a:t>
            </a:r>
          </a:p>
          <a:p>
            <a:pPr algn="ctr"/>
            <a:r>
              <a:rPr lang="ru-RU" sz="1400" dirty="0" smtClean="0"/>
              <a:t>Курьер поехал по адресам из заказов, звонит покупателям из заказов.</a:t>
            </a:r>
            <a:endParaRPr lang="ru-RU" sz="1400" dirty="0"/>
          </a:p>
        </p:txBody>
      </p:sp>
      <p:sp>
        <p:nvSpPr>
          <p:cNvPr id="13" name="Нашивка 12"/>
          <p:cNvSpPr/>
          <p:nvPr/>
        </p:nvSpPr>
        <p:spPr>
          <a:xfrm>
            <a:off x="6846825" y="4699090"/>
            <a:ext cx="4570475" cy="92802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Доставил, </a:t>
            </a:r>
          </a:p>
          <a:p>
            <a:pPr algn="ctr"/>
            <a:r>
              <a:rPr lang="ru-RU" sz="1400" dirty="0" smtClean="0"/>
              <a:t>при необходимости получил оплату,</a:t>
            </a:r>
          </a:p>
          <a:p>
            <a:pPr algn="ctr"/>
            <a:r>
              <a:rPr lang="ru-RU" sz="1400" dirty="0" smtClean="0"/>
              <a:t>пробил, отчитался.</a:t>
            </a:r>
            <a:endParaRPr lang="ru-RU" sz="1400" dirty="0"/>
          </a:p>
        </p:txBody>
      </p:sp>
      <p:pic>
        <p:nvPicPr>
          <p:cNvPr id="2050" name="Picture 2" descr="http://www.ovc.ru/img/kk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69" y="3982573"/>
            <a:ext cx="569773" cy="5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ownloadicons.net/sites/default/files/route-icon-866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91" y="2445252"/>
            <a:ext cx="1197875" cy="11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638682">
            <a:off x="7049841" y="3493505"/>
            <a:ext cx="1322704" cy="3021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Заказ </a:t>
            </a:r>
            <a:r>
              <a:rPr lang="en-US" sz="1600" b="1" dirty="0" smtClean="0"/>
              <a:t>#</a:t>
            </a:r>
            <a:r>
              <a:rPr lang="ru-RU" sz="1600" b="1" dirty="0" smtClean="0"/>
              <a:t>9981</a:t>
            </a:r>
            <a:endParaRPr lang="ru-RU" sz="1600" b="1" dirty="0"/>
          </a:p>
        </p:txBody>
      </p:sp>
      <p:pic>
        <p:nvPicPr>
          <p:cNvPr id="4100" name="Picture 4" descr="Image result for cellph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3" y="2717776"/>
            <a:ext cx="1097977" cy="10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ataba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26" y="2434898"/>
            <a:ext cx="1776485" cy="177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2234">
            <a:off x="833987" y="2467320"/>
            <a:ext cx="1668589" cy="170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ятиугольник 9"/>
          <p:cNvSpPr/>
          <p:nvPr/>
        </p:nvSpPr>
        <p:spPr>
          <a:xfrm>
            <a:off x="681019" y="4688299"/>
            <a:ext cx="2544250" cy="93881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Заказы прилетают от компаний-клиентов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589642" y="2377822"/>
            <a:ext cx="1816100" cy="3634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Просто доставил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601200" y="3073980"/>
            <a:ext cx="1816100" cy="3634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Принял оплату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2571" y="269298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07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63" y="1644392"/>
            <a:ext cx="9058674" cy="3569215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412509" y="4636510"/>
            <a:ext cx="5911274" cy="10530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Мобильное ПО для </a:t>
            </a:r>
            <a:r>
              <a:rPr lang="ru-RU" dirty="0" smtClean="0"/>
              <a:t>курьеров доставки интернет-магазинов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8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Курьерская компания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Заказы </a:t>
            </a:r>
            <a:r>
              <a:rPr lang="ru-RU" dirty="0" smtClean="0"/>
              <a:t>поступают от разных интернет-магазинов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Нет единого справочника номенклатуры заказов, номенклатура и цены указаны прямо в самих заказах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Отчеты о заказах могут оперативно «улетать» в </a:t>
            </a:r>
            <a:r>
              <a:rPr lang="en-US" dirty="0" smtClean="0"/>
              <a:t>ERP</a:t>
            </a:r>
            <a:r>
              <a:rPr lang="ru-RU" dirty="0" smtClean="0"/>
              <a:t> по </a:t>
            </a:r>
            <a:r>
              <a:rPr lang="en-US" dirty="0" smtClean="0"/>
              <a:t>3G</a:t>
            </a:r>
            <a:endParaRPr lang="ru-RU" dirty="0" smtClean="0"/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67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Подробнее об операциях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Какие операции доступны готовыми «из коробки»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9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заказов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Сводная всех заказов в виде условного «маршрутного листа</a:t>
            </a:r>
            <a:r>
              <a:rPr lang="ru-RU" dirty="0" smtClean="0"/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092" y="1601788"/>
            <a:ext cx="2214673" cy="393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заказов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 этом списке заказы:</a:t>
            </a:r>
          </a:p>
          <a:p>
            <a:pPr marL="622300">
              <a:lnSpc>
                <a:spcPct val="150000"/>
              </a:lnSpc>
            </a:pPr>
            <a:r>
              <a:rPr lang="ru-RU" dirty="0" smtClean="0"/>
              <a:t>Назначенные конкретно этому курьеру</a:t>
            </a:r>
          </a:p>
          <a:p>
            <a:pPr marL="622300">
              <a:lnSpc>
                <a:spcPct val="150000"/>
              </a:lnSpc>
            </a:pPr>
            <a:r>
              <a:rPr lang="ru-RU" dirty="0" smtClean="0"/>
              <a:t>Свободные, доступные всем курьерам</a:t>
            </a:r>
            <a:r>
              <a:rPr lang="ru-RU" dirty="0"/>
              <a:t> </a:t>
            </a:r>
            <a:r>
              <a:rPr lang="ru-RU" dirty="0">
                <a:solidFill>
                  <a:srgbClr val="FF0066"/>
                </a:solidFill>
              </a:rPr>
              <a:t>*</a:t>
            </a:r>
            <a:endParaRPr lang="ru-RU" dirty="0"/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092" y="1601788"/>
            <a:ext cx="2214673" cy="39371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</a:t>
            </a:r>
            <a:r>
              <a:rPr lang="ru-RU" dirty="0" smtClean="0"/>
              <a:t>Онлайн при наличии Интернет в сети сотовой связи или </a:t>
            </a:r>
            <a:r>
              <a:rPr lang="en-US" dirty="0" smtClean="0"/>
              <a:t>Wi-Fi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0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заказов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0066"/>
                </a:solidFill>
              </a:rPr>
              <a:t>При нажатии на заказ видны адрес, имя, телефоны, лифт, этаж, комментарий и т.п.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729" y="1601788"/>
            <a:ext cx="2265402" cy="40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037030" y="1856302"/>
            <a:ext cx="1880071" cy="3702076"/>
            <a:chOff x="8575431" y="1090079"/>
            <a:chExt cx="2667999" cy="52535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32721" r="31900"/>
            <a:stretch/>
          </p:blipFill>
          <p:spPr>
            <a:xfrm>
              <a:off x="8575431" y="1090079"/>
              <a:ext cx="2667999" cy="525359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6729" y="1601788"/>
              <a:ext cx="2265402" cy="4026097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заказов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55499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По нажатию на ссылку адреса сразу открывается карта с навигацией.</a:t>
            </a:r>
            <a:endParaRPr lang="ru-RU" dirty="0" smtClean="0">
              <a:solidFill>
                <a:srgbClr val="FF0066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279359" y="2474740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251" y="1637249"/>
            <a:ext cx="2206339" cy="3921129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10364469" y="4667025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037030" y="1856302"/>
            <a:ext cx="1880071" cy="3702076"/>
            <a:chOff x="8575431" y="1090079"/>
            <a:chExt cx="2667999" cy="52535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32721" r="31900"/>
            <a:stretch/>
          </p:blipFill>
          <p:spPr>
            <a:xfrm>
              <a:off x="8575431" y="1090079"/>
              <a:ext cx="2667999" cy="525359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6729" y="1601788"/>
              <a:ext cx="2265402" cy="4026097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заказов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55499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По нажатию на телефонный номер сразу идет набор номера клиента.</a:t>
            </a:r>
            <a:endParaRPr lang="ru-RU" dirty="0" smtClean="0">
              <a:solidFill>
                <a:srgbClr val="FF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328" y="1569691"/>
            <a:ext cx="2275312" cy="404371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7241931" y="2804940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037030" y="1856302"/>
            <a:ext cx="1880071" cy="3702076"/>
            <a:chOff x="8575431" y="1090079"/>
            <a:chExt cx="2667999" cy="525359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32721" r="31900"/>
            <a:stretch/>
          </p:blipFill>
          <p:spPr>
            <a:xfrm>
              <a:off x="8575431" y="1090079"/>
              <a:ext cx="2667999" cy="525359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6729" y="1601788"/>
              <a:ext cx="2265402" cy="4026097"/>
            </a:xfrm>
            <a:prstGeom prst="rect">
              <a:avLst/>
            </a:prstGeom>
          </p:spPr>
        </p:pic>
      </p:grpSp>
      <p:sp>
        <p:nvSpPr>
          <p:cNvPr id="11" name="Овал 10"/>
          <p:cNvSpPr/>
          <p:nvPr/>
        </p:nvSpPr>
        <p:spPr>
          <a:xfrm>
            <a:off x="7638341" y="3471690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заказа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534352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По нажатию «открыть» заказ открывается, видны позиции.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5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06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Просмотр заказа</a:t>
            </a:r>
            <a:endParaRPr lang="ru-RU" dirty="0"/>
          </a:p>
        </p:txBody>
      </p:sp>
      <p:sp>
        <p:nvSpPr>
          <p:cNvPr id="9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Видны данные о клиенте и детали заказа:</a:t>
            </a:r>
          </a:p>
          <a:p>
            <a:pPr marL="514350" indent="-514350">
              <a:lnSpc>
                <a:spcPct val="15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dirty="0" smtClean="0"/>
              <a:t>Клиент, адрес, контактные данные и т.п.</a:t>
            </a:r>
          </a:p>
          <a:p>
            <a:pPr marL="514350" indent="-514350">
              <a:lnSpc>
                <a:spcPct val="15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dirty="0" smtClean="0"/>
              <a:t>Предпочитаемый способ оплаты</a:t>
            </a:r>
          </a:p>
          <a:p>
            <a:pPr marL="514350" indent="-514350">
              <a:lnSpc>
                <a:spcPct val="15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dirty="0" smtClean="0"/>
              <a:t>Строки заказа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11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971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Корректировка заказа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1029264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Во многих случаях может возникнуть необходимость скорректировать заказ.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Например, клиент готов выкупить часть товара.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Или курьер допродает промо-позиции (</a:t>
            </a:r>
            <a:r>
              <a:rPr lang="en-US" dirty="0" smtClean="0"/>
              <a:t>up</a:t>
            </a:r>
            <a:r>
              <a:rPr lang="ru-RU" dirty="0" smtClean="0"/>
              <a:t> </a:t>
            </a:r>
            <a:r>
              <a:rPr lang="en-US" dirty="0" smtClean="0"/>
              <a:t>sale)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72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/>
              <a:t>Mobile </a:t>
            </a:r>
            <a:r>
              <a:rPr lang="en-US" sz="5400" dirty="0"/>
              <a:t>SMARTS</a:t>
            </a:r>
            <a:r>
              <a:rPr lang="ru-RU" sz="5400" dirty="0"/>
              <a:t>: </a:t>
            </a:r>
            <a:r>
              <a:rPr lang="ru-RU" sz="5400" dirty="0" smtClean="0"/>
              <a:t>Курьер</a:t>
            </a:r>
            <a:endParaRPr lang="ru-RU" sz="5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200" dirty="0"/>
              <a:t>Позволяет быстро </a:t>
            </a:r>
            <a:r>
              <a:rPr lang="ru-RU" sz="3200" dirty="0" smtClean="0"/>
              <a:t>решить задачу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 smtClean="0"/>
              <a:t>доставки и оплаты </a:t>
            </a:r>
            <a:r>
              <a:rPr lang="ru-RU" sz="3200" dirty="0"/>
              <a:t>заказа на месте (наличными и </a:t>
            </a:r>
            <a:r>
              <a:rPr lang="ru-RU" sz="3200" dirty="0" smtClean="0"/>
              <a:t>картой)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 smtClean="0"/>
              <a:t>в соответствии с 54-ФЗ.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36862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Корректировка заказа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Добавить новую позицию в заказ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pic>
        <p:nvPicPr>
          <p:cNvPr id="1026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5430" y="4610786"/>
            <a:ext cx="2667999" cy="520572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Корректировка заказа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Добавить новую позицию в заказ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Убрать что-то из заказа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pic>
        <p:nvPicPr>
          <p:cNvPr id="1026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61301" y="2753248"/>
            <a:ext cx="432079" cy="1778559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Корректировка заказа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Добавить новую позицию в заказ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Убрать что-то из заказа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Вернуть назад случайно убранное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376" y="1680103"/>
            <a:ext cx="2210108" cy="3924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61301" y="2753249"/>
            <a:ext cx="432079" cy="766566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Корректировка заказа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Добавить новую позицию в заказ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Убрать что-то из заказа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/>
              <a:t>Вернуть назад случайно убранное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Исправить имя или адрес покупателя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pic>
        <p:nvPicPr>
          <p:cNvPr id="1026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01011" y="2058505"/>
            <a:ext cx="492369" cy="520572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оплаты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684025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Поддержка наличной, безналичной и смешанной оплаты.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Можно оплачивать с нескольких карт.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492" y="1648314"/>
            <a:ext cx="2327876" cy="41371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75430" y="4321479"/>
            <a:ext cx="2667999" cy="926926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67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Соответствие 54-ФЗ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783080"/>
            <a:ext cx="799176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«</a:t>
            </a:r>
            <a:r>
              <a:rPr lang="ru-RU" dirty="0" err="1"/>
              <a:t>Mobile</a:t>
            </a:r>
            <a:r>
              <a:rPr lang="ru-RU" dirty="0"/>
              <a:t> SMARTS: Курьер» работает в полном соответствии с новым законом 54-ФЗ.  В заказе есть построчный список товаров с ценами и количеством по каждой позиции.  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Программа интегрирована с мобильными ККМ, работающими по новому закону, благодаря чему информация о продаже попадает в ОФД с доставкой электронного чека на e-</a:t>
            </a:r>
            <a:r>
              <a:rPr lang="ru-RU" dirty="0" err="1"/>
              <a:t>mail</a:t>
            </a:r>
            <a:r>
              <a:rPr lang="ru-RU" dirty="0"/>
              <a:t> или в SMS. 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В момент продажи печатается правильный чек нового формата.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515" y="365125"/>
            <a:ext cx="1921372" cy="611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Возврат товара</a:t>
            </a:r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Законодательство требует, чтобы клиент имел возможность вернуть всё или часть купленного товара.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>
              <a:solidFill>
                <a:srgbClr val="FF0066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FF0066"/>
                </a:solidFill>
              </a:rPr>
              <a:t>Продавать и возвращать можно любое число раз.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433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2052" name="Picture 4" descr="https://photos-3.dropbox.com/t/2/AADOIEly4FlSl2Fj0OdAFPbuaS4tsWRC_6xj7DHAKuVXHQ/12/581135969/jpeg/32x32/3/1487102400/0/2/029.jpg/EJnevRgYp8sIIAIoAg/NlXAswqA8Dle-n79rH9jHB9GaS_gJNAbSJkE_zdoxKE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16" y="1669106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10176" y="2912613"/>
            <a:ext cx="501741" cy="1779965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Отметить позиции к возврату</a:t>
            </a:r>
            <a:endParaRPr lang="ru-RU" dirty="0" smtClean="0">
              <a:solidFill>
                <a:srgbClr val="FF0066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Возврат товара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4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2050" name="Picture 2" descr="https://photos-6.dropbox.com/t/2/AAASd2A6L50npY2AF15BUhPqdkWjJ-s8Z74Fr4dgsheB0w/12/581135969/jpeg/32x32/3/1487102400/0/2/030.jpg/EJnevRgYp8sIIAIoAg/sjhWG6_lsUoqpjiAgEMh9A1BEdJGD4hsrZlPIWnqDI4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15" y="1647713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728410" y="4843305"/>
            <a:ext cx="2362039" cy="505415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Отметить позиции к возврату</a:t>
            </a:r>
            <a:endParaRPr lang="ru-RU" dirty="0" smtClean="0">
              <a:solidFill>
                <a:srgbClr val="FF0066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/>
              <a:t>Произвести возврат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907701" y="5627885"/>
            <a:ext cx="75429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</a:t>
            </a:r>
            <a:r>
              <a:rPr lang="ru-RU" dirty="0" smtClean="0"/>
              <a:t>Сразу наличными либо на карту, в зависимости от способа оплаты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Возврат товара</a:t>
            </a:r>
          </a:p>
        </p:txBody>
      </p:sp>
    </p:spTree>
    <p:extLst>
      <p:ext uri="{BB962C8B-B14F-4D97-AF65-F5344CB8AC3E}">
        <p14:creationId xmlns:p14="http://schemas.microsoft.com/office/powerpoint/2010/main" val="6702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</a:t>
            </a:r>
            <a:r>
              <a:rPr lang="ru-RU" dirty="0" smtClean="0"/>
              <a:t>заказа на месте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Если разрешено, то курьер может создать новый заказ, ввести данные клиента.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092" y="1601788"/>
            <a:ext cx="2214673" cy="393719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0023728" y="1630363"/>
            <a:ext cx="610134" cy="610134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27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ситуации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87417"/>
            <a:ext cx="9681519" cy="408954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/>
              <a:t>54-ФЗ требует пробивать чек на месте.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/>
              <a:t>54-ФЗ требует, чтобы в чеке были отдельно все позиции.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C01D2E"/>
                </a:solidFill>
              </a:rPr>
              <a:t>Вывод: «тупой» ККМ не </a:t>
            </a:r>
            <a:r>
              <a:rPr lang="ru-RU" dirty="0" smtClean="0">
                <a:solidFill>
                  <a:srgbClr val="C01D2E"/>
                </a:solidFill>
              </a:rPr>
              <a:t>подходит, нужна программа!</a:t>
            </a:r>
            <a:endParaRPr lang="ru-RU" dirty="0">
              <a:solidFill>
                <a:srgbClr val="C01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49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Создание </a:t>
            </a:r>
            <a:r>
              <a:rPr lang="ru-RU" dirty="0" smtClean="0"/>
              <a:t>заказа на месте</a:t>
            </a:r>
            <a:endParaRPr lang="ru-RU" dirty="0"/>
          </a:p>
        </p:txBody>
      </p:sp>
      <p:sp>
        <p:nvSpPr>
          <p:cNvPr id="9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 smtClean="0"/>
              <a:t>Можно сразу же ввести данные о покупателе, в том числе его </a:t>
            </a:r>
            <a:r>
              <a:rPr lang="en-US" dirty="0" smtClean="0"/>
              <a:t>email </a:t>
            </a:r>
            <a:r>
              <a:rPr lang="ru-RU" dirty="0" smtClean="0"/>
              <a:t>или мобильный для отправки онлайн чека по ФЗ-54.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266" y="1690688"/>
            <a:ext cx="2194328" cy="38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88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и сдача товара</a:t>
            </a:r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Этот функционал для крупных компаний.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Позволяет контролировать курьеров и остатков товара у них.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Предусмотрены операции «Получение товара» и «Сдача товара».</a:t>
            </a:r>
          </a:p>
        </p:txBody>
      </p:sp>
    </p:spTree>
    <p:extLst>
      <p:ext uri="{BB962C8B-B14F-4D97-AF65-F5344CB8AC3E}">
        <p14:creationId xmlns:p14="http://schemas.microsoft.com/office/powerpoint/2010/main" val="207236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товара</a:t>
            </a:r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При начале работы</a:t>
            </a:r>
            <a:endParaRPr lang="ru-RU" dirty="0" smtClean="0">
              <a:solidFill>
                <a:srgbClr val="FF0066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/>
              <a:t>При заезде на склад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В зависимости от настроек, курьер либо соглашается с уже готовым выгруженным для него документом, либо набирает его на месте.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06" y="1647712"/>
            <a:ext cx="2238847" cy="39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Сдача </a:t>
            </a:r>
            <a:r>
              <a:rPr lang="ru-RU" dirty="0"/>
              <a:t>товара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291192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В </a:t>
            </a:r>
            <a:r>
              <a:rPr lang="ru-RU" dirty="0"/>
              <a:t>конце работы</a:t>
            </a:r>
          </a:p>
          <a:p>
            <a:pPr>
              <a:lnSpc>
                <a:spcPct val="150000"/>
              </a:lnSpc>
            </a:pPr>
            <a:r>
              <a:rPr lang="ru-RU" dirty="0"/>
              <a:t>При </a:t>
            </a:r>
            <a:r>
              <a:rPr lang="ru-RU" dirty="0" smtClean="0"/>
              <a:t>заезде на склад</a:t>
            </a:r>
          </a:p>
          <a:p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Выводится то количество, которое осталось по факту всех доставок и возвратов.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/>
              <a:t>Можно сдать не всё, а только часть.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06" y="1690688"/>
            <a:ext cx="2238847" cy="39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67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Список заказов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Корректировка заказа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Прием оплаты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Возврат товара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Создание заказа на месте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Получение и сдача товара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B050"/>
                </a:solidFill>
              </a:rPr>
              <a:t>Можно дорабатывать и добавлять свои операции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55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Техническая составляющая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Какие есть варианты по </a:t>
            </a:r>
            <a:r>
              <a:rPr lang="ru-RU" dirty="0" smtClean="0">
                <a:solidFill>
                  <a:schemeClr val="bg1"/>
                </a:solidFill>
              </a:rPr>
              <a:t>софту и оборудованию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45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Поддерживаемые устройства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8675" y="1394480"/>
            <a:ext cx="520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Мобильные компьютеры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761" y="5319823"/>
            <a:ext cx="125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Zebra </a:t>
            </a:r>
          </a:p>
          <a:p>
            <a:pPr algn="ctr"/>
            <a:r>
              <a:rPr lang="en-US" dirty="0" smtClean="0"/>
              <a:t>MC36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79534" y="5365951"/>
            <a:ext cx="219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Samsung </a:t>
            </a:r>
          </a:p>
          <a:p>
            <a:pPr algn="ctr"/>
            <a:r>
              <a:rPr lang="en-US" dirty="0" smtClean="0"/>
              <a:t>Galaxy Active Tab</a:t>
            </a:r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34" y="2500250"/>
            <a:ext cx="1610472" cy="267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1" y="2916560"/>
            <a:ext cx="1051475" cy="191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25" y="2936881"/>
            <a:ext cx="1049597" cy="18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51254" y="5379589"/>
            <a:ext cx="136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Honeywell</a:t>
            </a:r>
          </a:p>
          <a:p>
            <a:pPr algn="ctr"/>
            <a:r>
              <a:rPr lang="en-US" dirty="0" smtClean="0"/>
              <a:t>EDA50</a:t>
            </a:r>
            <a:endParaRPr lang="ru-RU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"/>
          <a:stretch/>
        </p:blipFill>
        <p:spPr bwMode="auto">
          <a:xfrm>
            <a:off x="9056085" y="2593895"/>
            <a:ext cx="2404911" cy="175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88" y="3066290"/>
            <a:ext cx="88985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299780" y="5379589"/>
            <a:ext cx="219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Любой смартфон или планшет с 3</a:t>
            </a:r>
            <a:r>
              <a:rPr lang="en-US" dirty="0" smtClean="0"/>
              <a:t>G </a:t>
            </a:r>
            <a:r>
              <a:rPr lang="ru-RU" dirty="0" smtClean="0"/>
              <a:t>на </a:t>
            </a:r>
            <a:r>
              <a:rPr lang="en-US" dirty="0" smtClean="0"/>
              <a:t>Android </a:t>
            </a:r>
            <a:r>
              <a:rPr lang="ru-RU" dirty="0" smtClean="0"/>
              <a:t>4.1 и выше</a:t>
            </a:r>
            <a:endParaRPr lang="ru-RU" dirty="0"/>
          </a:p>
        </p:txBody>
      </p:sp>
      <p:pic>
        <p:nvPicPr>
          <p:cNvPr id="1028" name="Picture 4" descr="http://www.chasetech.com/images/attached_image_for_products/CIP_RS30_bg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9" r="21296"/>
          <a:stretch/>
        </p:blipFill>
        <p:spPr bwMode="auto">
          <a:xfrm>
            <a:off x="4022569" y="2853404"/>
            <a:ext cx="1109113" cy="196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76618" y="5379588"/>
            <a:ext cx="120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CipherLab</a:t>
            </a:r>
            <a:endParaRPr lang="en-US" dirty="0" smtClean="0"/>
          </a:p>
          <a:p>
            <a:pPr algn="ctr"/>
            <a:r>
              <a:rPr lang="en-US" dirty="0" smtClean="0"/>
              <a:t>RS30</a:t>
            </a:r>
            <a:endParaRPr lang="ru-RU" dirty="0"/>
          </a:p>
        </p:txBody>
      </p:sp>
      <p:pic>
        <p:nvPicPr>
          <p:cNvPr id="1026" name="Picture 2" descr="http://www.legasoft.ru/img/tsd_smart_droi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r="29416"/>
          <a:stretch/>
        </p:blipFill>
        <p:spPr bwMode="auto">
          <a:xfrm>
            <a:off x="5586833" y="2461409"/>
            <a:ext cx="1110125" cy="27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54170" y="5379587"/>
            <a:ext cx="173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АТОЛ</a:t>
            </a:r>
            <a:endParaRPr lang="en-US" dirty="0" smtClean="0"/>
          </a:p>
          <a:p>
            <a:pPr algn="ctr"/>
            <a:r>
              <a:rPr lang="en-US" dirty="0" err="1" smtClean="0"/>
              <a:t>Smart.DROID</a:t>
            </a:r>
            <a:r>
              <a:rPr lang="en-US" dirty="0" smtClean="0"/>
              <a:t> </a:t>
            </a:r>
            <a:r>
              <a:rPr lang="en-US" b="1" dirty="0" smtClean="0"/>
              <a:t>3G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2766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Поддерживаемые устройства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8675" y="1394480"/>
            <a:ext cx="5171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Мобильные онлайн ККМ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2052" name="Picture 4" descr="Image result for атол 11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8291">
            <a:off x="890972" y="2690228"/>
            <a:ext cx="2163134" cy="21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4181" y="5136950"/>
            <a:ext cx="122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АТОЛ </a:t>
            </a:r>
            <a:endParaRPr lang="en-US" dirty="0" smtClean="0"/>
          </a:p>
          <a:p>
            <a:pPr algn="ctr"/>
            <a:r>
              <a:rPr lang="ru-RU" dirty="0" smtClean="0"/>
              <a:t>11Ф</a:t>
            </a:r>
            <a:endParaRPr lang="ru-RU" dirty="0"/>
          </a:p>
        </p:txBody>
      </p:sp>
      <p:pic>
        <p:nvPicPr>
          <p:cNvPr id="8" name="Picture 4" descr="https://im0-tub-ru.yandex.net/i?id=d7d04fb7beef1a09c56e22091a86600e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18247" r="19499" b="6072"/>
          <a:stretch/>
        </p:blipFill>
        <p:spPr bwMode="auto">
          <a:xfrm>
            <a:off x="6000284" y="2684362"/>
            <a:ext cx="2740581" cy="217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86199" y="5136950"/>
            <a:ext cx="122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АТОЛ </a:t>
            </a:r>
            <a:endParaRPr lang="en-US" dirty="0" smtClean="0"/>
          </a:p>
          <a:p>
            <a:pPr algn="ctr"/>
            <a:r>
              <a:rPr lang="ru-RU" dirty="0" smtClean="0"/>
              <a:t>1</a:t>
            </a:r>
            <a:r>
              <a:rPr lang="en-US" dirty="0" smtClean="0"/>
              <a:t>5</a:t>
            </a:r>
            <a:r>
              <a:rPr lang="ru-RU" dirty="0" smtClean="0"/>
              <a:t>Ф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64301" y="5149205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АТОЛ </a:t>
            </a:r>
            <a:endParaRPr lang="en-US" dirty="0" smtClean="0"/>
          </a:p>
          <a:p>
            <a:pPr algn="ctr"/>
            <a:r>
              <a:rPr lang="en-US" dirty="0" smtClean="0"/>
              <a:t>60</a:t>
            </a:r>
            <a:r>
              <a:rPr lang="ru-RU" dirty="0" smtClean="0"/>
              <a:t>Ф</a:t>
            </a:r>
            <a:endParaRPr lang="en-US" dirty="0" smtClean="0"/>
          </a:p>
          <a:p>
            <a:pPr algn="ctr"/>
            <a:r>
              <a:rPr lang="ru-RU" dirty="0" smtClean="0"/>
              <a:t>(с пинпадом)</a:t>
            </a:r>
            <a:endParaRPr lang="ru-RU" dirty="0"/>
          </a:p>
        </p:txBody>
      </p:sp>
      <p:pic>
        <p:nvPicPr>
          <p:cNvPr id="2056" name="Picture 8" descr="Image result for mobile пт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99" y="2828014"/>
            <a:ext cx="2273301" cy="18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05899" y="5149205"/>
            <a:ext cx="238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ШТРИХ- </a:t>
            </a:r>
            <a:endParaRPr lang="en-US" dirty="0" smtClean="0"/>
          </a:p>
          <a:p>
            <a:pPr algn="ctr"/>
            <a:r>
              <a:rPr lang="ru-RU" dirty="0" smtClean="0"/>
              <a:t>МОБАЙЛ-Ф</a:t>
            </a:r>
            <a:endParaRPr lang="ru-RU" dirty="0"/>
          </a:p>
        </p:txBody>
      </p:sp>
      <p:pic>
        <p:nvPicPr>
          <p:cNvPr id="12" name="Picture 2" descr="http://pos-atm.ru/images/cms/thumbs/0443a9723d07d52a21ca0e6a8f9d7419288334cb/15f350_340_auto_5_10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r="20993"/>
          <a:stretch/>
        </p:blipFill>
        <p:spPr bwMode="auto">
          <a:xfrm>
            <a:off x="3751711" y="2987543"/>
            <a:ext cx="1495126" cy="1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21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Поддерживаемые устройства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8675" y="1394480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Мобильный эквайринг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1079" y="5332078"/>
            <a:ext cx="122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Payme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943097" y="5332078"/>
            <a:ext cx="122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2can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30388" y="5332078"/>
            <a:ext cx="238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Ingenico </a:t>
            </a:r>
          </a:p>
          <a:p>
            <a:pPr algn="ctr"/>
            <a:r>
              <a:rPr lang="en-US" dirty="0" smtClean="0"/>
              <a:t>ICMP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8" y="2696617"/>
            <a:ext cx="2191564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901" y="2696617"/>
            <a:ext cx="1325347" cy="25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8" y="2223987"/>
            <a:ext cx="3466060" cy="32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73" y="2514385"/>
            <a:ext cx="2514818" cy="25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22873" y="5332078"/>
            <a:ext cx="238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Ingenico 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WL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769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решения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87417"/>
            <a:ext cx="10873509" cy="408954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«</a:t>
            </a:r>
            <a:r>
              <a:rPr lang="ru-RU" dirty="0" smtClean="0"/>
              <a:t>Компьютер-</a:t>
            </a:r>
            <a:r>
              <a:rPr lang="ru-RU" dirty="0" err="1" smtClean="0"/>
              <a:t>пинпад</a:t>
            </a:r>
            <a:r>
              <a:rPr lang="ru-RU" dirty="0" smtClean="0"/>
              <a:t> </a:t>
            </a:r>
            <a:r>
              <a:rPr lang="ru-RU" dirty="0"/>
              <a:t>с ККМ три в одном»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Смартфон/планшет/ТСД + «</a:t>
            </a:r>
            <a:r>
              <a:rPr lang="ru-RU" dirty="0" err="1"/>
              <a:t>пинпад</a:t>
            </a:r>
            <a:r>
              <a:rPr lang="ru-RU" dirty="0"/>
              <a:t> с ККМ два в одном».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Смартфон/планшет/ТСД + </a:t>
            </a:r>
            <a:r>
              <a:rPr lang="ru-RU" dirty="0" err="1"/>
              <a:t>пинпад</a:t>
            </a:r>
            <a:r>
              <a:rPr lang="ru-RU" dirty="0"/>
              <a:t> + ККМ.</a:t>
            </a:r>
          </a:p>
        </p:txBody>
      </p:sp>
    </p:spTree>
    <p:extLst>
      <p:ext uri="{BB962C8B-B14F-4D97-AF65-F5344CB8AC3E}">
        <p14:creationId xmlns:p14="http://schemas.microsoft.com/office/powerpoint/2010/main" val="74344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Что </a:t>
            </a:r>
            <a:r>
              <a:rPr lang="ru-RU" dirty="0" smtClean="0"/>
              <a:t>такое </a:t>
            </a:r>
            <a:r>
              <a:rPr lang="en-US" dirty="0" smtClean="0"/>
              <a:t>«Mobile </a:t>
            </a:r>
            <a:r>
              <a:rPr lang="en-US" dirty="0"/>
              <a:t>SMARTS: </a:t>
            </a:r>
            <a:r>
              <a:rPr lang="ru-RU" dirty="0"/>
              <a:t>Курьер</a:t>
            </a:r>
            <a:r>
              <a:rPr lang="ru-RU" dirty="0" smtClean="0"/>
              <a:t>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9709"/>
            <a:ext cx="10515600" cy="41172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FF0066"/>
                </a:solidFill>
              </a:rPr>
              <a:t>Мобильное приложение </a:t>
            </a:r>
            <a:r>
              <a:rPr lang="ru-RU" dirty="0" smtClean="0"/>
              <a:t>для курьера </a:t>
            </a:r>
            <a:r>
              <a:rPr lang="ru-RU" dirty="0" smtClean="0">
                <a:solidFill>
                  <a:srgbClr val="FF0066"/>
                </a:solidFill>
              </a:rPr>
              <a:t>*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FF0066"/>
                </a:solidFill>
              </a:rPr>
              <a:t>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/>
              <a:t>обмен по </a:t>
            </a:r>
            <a:r>
              <a:rPr lang="en-US" dirty="0" smtClean="0"/>
              <a:t>USB</a:t>
            </a:r>
            <a:r>
              <a:rPr lang="ru-RU" dirty="0"/>
              <a:t> или сервер приложений (при необходимости)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FF0066"/>
                </a:solidFill>
              </a:rPr>
              <a:t>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/>
              <a:t>обмен через </a:t>
            </a:r>
            <a:r>
              <a:rPr lang="en-US" dirty="0" smtClean="0"/>
              <a:t>TXT </a:t>
            </a:r>
            <a:r>
              <a:rPr lang="ru-RU" dirty="0" smtClean="0"/>
              <a:t>или </a:t>
            </a:r>
            <a:r>
              <a:rPr lang="en-US" dirty="0" smtClean="0"/>
              <a:t>Excel / </a:t>
            </a:r>
            <a:r>
              <a:rPr lang="ru-RU" dirty="0" smtClean="0"/>
              <a:t>интеграция с 1С / </a:t>
            </a:r>
            <a:r>
              <a:rPr lang="en-US" dirty="0" smtClean="0"/>
              <a:t>ERP / </a:t>
            </a:r>
            <a:r>
              <a:rPr lang="ru-RU" dirty="0" smtClean="0"/>
              <a:t>сайтом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7700" y="5627885"/>
            <a:ext cx="105985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</a:t>
            </a:r>
            <a:r>
              <a:rPr lang="ru-RU" dirty="0" smtClean="0"/>
              <a:t>поддерживаются </a:t>
            </a:r>
            <a:r>
              <a:rPr lang="en-US" dirty="0" smtClean="0"/>
              <a:t>Android 4.1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1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 из одного </a:t>
            </a:r>
            <a:r>
              <a:rPr lang="ru-RU" dirty="0" smtClean="0"/>
              <a:t>устройства</a:t>
            </a:r>
            <a:br>
              <a:rPr lang="ru-RU" dirty="0" smtClean="0"/>
            </a:br>
            <a:r>
              <a:rPr lang="ru-RU" sz="2400" dirty="0" smtClean="0"/>
              <a:t>(софт + прием наличных + прием карт)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54831" y="4865522"/>
            <a:ext cx="88378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Курьеру носить с собой только </a:t>
            </a:r>
            <a:r>
              <a:rPr lang="ru-RU" dirty="0" smtClean="0">
                <a:solidFill>
                  <a:srgbClr val="00A650"/>
                </a:solidFill>
              </a:rPr>
              <a:t> 1  </a:t>
            </a:r>
            <a:r>
              <a:rPr lang="ru-RU" dirty="0">
                <a:solidFill>
                  <a:srgbClr val="00A650"/>
                </a:solidFill>
              </a:rPr>
              <a:t>устройство.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Если что-то ломается, то меняется всё (а чаще всего ломается смартфонная часть).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Софт на «своём» </a:t>
            </a:r>
            <a:r>
              <a:rPr lang="en-US" dirty="0">
                <a:solidFill>
                  <a:srgbClr val="C01D2E"/>
                </a:solidFill>
              </a:rPr>
              <a:t>Linux</a:t>
            </a:r>
            <a:r>
              <a:rPr lang="ru-RU" dirty="0">
                <a:solidFill>
                  <a:srgbClr val="C01D2E"/>
                </a:solidFill>
              </a:rPr>
              <a:t>, прошитый</a:t>
            </a:r>
            <a:r>
              <a:rPr lang="en-US" dirty="0">
                <a:solidFill>
                  <a:srgbClr val="C01D2E"/>
                </a:solidFill>
              </a:rPr>
              <a:t>,</a:t>
            </a:r>
            <a:r>
              <a:rPr lang="ru-RU" dirty="0">
                <a:solidFill>
                  <a:srgbClr val="C01D2E"/>
                </a:solidFill>
              </a:rPr>
              <a:t> за всеми доработками </a:t>
            </a:r>
            <a:r>
              <a:rPr lang="ru-RU" dirty="0" smtClean="0">
                <a:solidFill>
                  <a:srgbClr val="C01D2E"/>
                </a:solidFill>
              </a:rPr>
              <a:t>– только </a:t>
            </a:r>
            <a:r>
              <a:rPr lang="ru-RU" dirty="0">
                <a:solidFill>
                  <a:srgbClr val="C01D2E"/>
                </a:solidFill>
              </a:rPr>
              <a:t>к поставщику.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Только один </a:t>
            </a:r>
            <a:r>
              <a:rPr lang="ru-RU" dirty="0" err="1">
                <a:solidFill>
                  <a:srgbClr val="C01D2E"/>
                </a:solidFill>
              </a:rPr>
              <a:t>пинпад</a:t>
            </a:r>
            <a:r>
              <a:rPr lang="ru-RU" dirty="0">
                <a:solidFill>
                  <a:srgbClr val="C01D2E"/>
                </a:solidFill>
              </a:rPr>
              <a:t>, ограничен выбор банков.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Высокая цена.</a:t>
            </a:r>
          </a:p>
        </p:txBody>
      </p:sp>
      <p:pic>
        <p:nvPicPr>
          <p:cNvPr id="3074" name="Picture 2" descr="https://tpgpos.com/wp-content/uploads/2016/07/PAX-S3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15667" r="27086" b="10746"/>
          <a:stretch/>
        </p:blipFill>
        <p:spPr bwMode="auto">
          <a:xfrm rot="5220071">
            <a:off x="4549130" y="1020735"/>
            <a:ext cx="2249207" cy="416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833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 из двух устройств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01745" y="2077789"/>
            <a:ext cx="7988510" cy="2850536"/>
            <a:chOff x="1069975" y="2077789"/>
            <a:chExt cx="9837226" cy="3510212"/>
          </a:xfrm>
        </p:grpSpPr>
        <p:pic>
          <p:nvPicPr>
            <p:cNvPr id="1028" name="Picture 4" descr="http://tyumen-market.ru/images/tmnmart/pp/1_1457885784pp_enl.jpe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975" y="2792990"/>
              <a:ext cx="3391189" cy="208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154991" y="3038764"/>
              <a:ext cx="6351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/>
                <a:t>+</a:t>
              </a:r>
            </a:p>
          </p:txBody>
        </p:sp>
        <p:pic>
          <p:nvPicPr>
            <p:cNvPr id="2052" name="Picture 4" descr="https://im0-tub-ru.yandex.net/i?id=d7d04fb7beef1a09c56e22091a86600e-l&amp;n=1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3" t="18247" r="19499" b="6072"/>
            <a:stretch/>
          </p:blipFill>
          <p:spPr bwMode="auto">
            <a:xfrm>
              <a:off x="6483929" y="2077789"/>
              <a:ext cx="4423272" cy="351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182583" y="4928325"/>
            <a:ext cx="9571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Курьеру носить с собой только 2 устройства.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Если что-то ломается, то меняется только одно из 2х (чаще всего ломается смартфон).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Можно свой </a:t>
            </a:r>
            <a:r>
              <a:rPr lang="ru-RU" dirty="0" err="1">
                <a:solidFill>
                  <a:srgbClr val="C01D2E"/>
                </a:solidFill>
              </a:rPr>
              <a:t>пинпад</a:t>
            </a:r>
            <a:r>
              <a:rPr lang="ru-RU" dirty="0">
                <a:solidFill>
                  <a:srgbClr val="C01D2E"/>
                </a:solidFill>
              </a:rPr>
              <a:t>, но не любой, и прикручивать его к ККМ нужно в сервисном центре.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Прямо сейчас купить нельзя, еще не в реестре.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31" y="2040451"/>
            <a:ext cx="1364786" cy="5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57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 из трех устройств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323" y="4955556"/>
            <a:ext cx="9184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Уже точно работает, в реестре, всем хватит.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Если что-то ломается, то меняется только одно из 3х (чаще всего ломается смартфон).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Можно выбирать любой </a:t>
            </a:r>
            <a:r>
              <a:rPr lang="ru-RU" dirty="0" err="1">
                <a:solidFill>
                  <a:srgbClr val="00A650"/>
                </a:solidFill>
              </a:rPr>
              <a:t>пинпад</a:t>
            </a:r>
            <a:r>
              <a:rPr lang="ru-RU" dirty="0">
                <a:solidFill>
                  <a:srgbClr val="00A650"/>
                </a:solidFill>
              </a:rPr>
              <a:t> и любой банк.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Курьеру носить с собой 3 устройства.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311563" y="1945708"/>
            <a:ext cx="9109941" cy="2799873"/>
            <a:chOff x="1311563" y="1945708"/>
            <a:chExt cx="9109941" cy="2799873"/>
          </a:xfrm>
        </p:grpSpPr>
        <p:pic>
          <p:nvPicPr>
            <p:cNvPr id="10" name="Picture 4" descr="https://www.logiscenter.us/media/catalog/product/cache/1/image/340x/9df78eab33525d08d6e5fb8d27136e95/i/n/ingenico-iwl220.jpg?58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181" y="2120389"/>
              <a:ext cx="2534113" cy="2534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tyumen-market.ru/images/tmnmart/pp/1_1457885784pp_enl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63" y="2574363"/>
              <a:ext cx="2897239" cy="177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im0-tub-ru.yandex.net/i?id=06c3d680c6d69b8d16fd9cd37738f4cb-l&amp;n=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750" y="2050473"/>
              <a:ext cx="3294754" cy="2695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919170" y="2784338"/>
              <a:ext cx="542602" cy="7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/>
                <a:t>+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16409" y="2784338"/>
              <a:ext cx="542602" cy="7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/>
                <a:t>+</a:t>
              </a: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214" y="1945708"/>
              <a:ext cx="1364786" cy="537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Курьер разработан на </a:t>
            </a:r>
            <a:r>
              <a:rPr lang="en-US" dirty="0"/>
              <a:t>Mobile SMARTS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ru-RU" b="1" dirty="0" err="1" smtClean="0"/>
              <a:t>Mobile</a:t>
            </a:r>
            <a:r>
              <a:rPr lang="ru-RU" b="1" dirty="0" smtClean="0"/>
              <a:t> </a:t>
            </a:r>
            <a:r>
              <a:rPr lang="ru-RU" b="1" dirty="0"/>
              <a:t>SMARTS </a:t>
            </a:r>
            <a:r>
              <a:rPr lang="ru-RU" dirty="0"/>
              <a:t>— это программная платформа для разработки корпоративных мобильных решений под мобильные терминалы сбора данных (ТСД), </a:t>
            </a:r>
            <a:r>
              <a:rPr lang="ru-RU" dirty="0" err="1"/>
              <a:t>микрокиоски</a:t>
            </a:r>
            <a:r>
              <a:rPr lang="ru-RU" dirty="0"/>
              <a:t> (прайс-</a:t>
            </a:r>
            <a:r>
              <a:rPr lang="ru-RU" dirty="0" err="1"/>
              <a:t>чекеры</a:t>
            </a:r>
            <a:r>
              <a:rPr lang="ru-RU" dirty="0"/>
              <a:t>), смартфоны и планшеты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</a:t>
            </a:r>
            <a:r>
              <a:rPr lang="en-US" dirty="0"/>
              <a:t>Mobile </a:t>
            </a:r>
            <a:r>
              <a:rPr lang="en-US" dirty="0" smtClean="0"/>
              <a:t>SMARTS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ru-RU" dirty="0" err="1" smtClean="0"/>
              <a:t>Mobile</a:t>
            </a:r>
            <a:r>
              <a:rPr lang="ru-RU" dirty="0" smtClean="0"/>
              <a:t> </a:t>
            </a:r>
            <a:r>
              <a:rPr lang="ru-RU" dirty="0"/>
              <a:t>SMARTS </a:t>
            </a:r>
            <a:r>
              <a:rPr lang="ru-RU" dirty="0" smtClean="0"/>
              <a:t>обеспечивает быструю </a:t>
            </a:r>
            <a:r>
              <a:rPr lang="ru-RU" dirty="0"/>
              <a:t>разработку, внедрение, собственно работу и последующую поддержку мобильной части (</a:t>
            </a:r>
            <a:r>
              <a:rPr lang="ru-RU" dirty="0" err="1"/>
              <a:t>front-end</a:t>
            </a:r>
            <a:r>
              <a:rPr lang="ru-RU" dirty="0"/>
              <a:t>) транспортных, складских, торговых </a:t>
            </a:r>
            <a:r>
              <a:rPr lang="ru-RU" dirty="0" smtClean="0"/>
              <a:t>и производственных </a:t>
            </a:r>
            <a:r>
              <a:rPr lang="ru-RU" dirty="0"/>
              <a:t>систем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8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leverence.ru/upload/iblock/ffd/mobile-smarts-sche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5" y="137786"/>
            <a:ext cx="7181633" cy="66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7386" y="0"/>
            <a:ext cx="3824614" cy="68580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marL="177800"/>
            <a:r>
              <a:rPr lang="ru-RU" sz="3600" dirty="0" smtClean="0">
                <a:solidFill>
                  <a:schemeClr val="bg1"/>
                </a:solidFill>
              </a:rPr>
              <a:t>Архитектура </a:t>
            </a:r>
            <a:r>
              <a:rPr lang="en-US" sz="3600" dirty="0" smtClean="0">
                <a:solidFill>
                  <a:schemeClr val="bg1"/>
                </a:solidFill>
              </a:rPr>
              <a:t>Mobile SMARTS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69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Средства разработки включены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229" y="1931039"/>
            <a:ext cx="4529647" cy="3838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51" y="2194245"/>
            <a:ext cx="2486958" cy="331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64" y="2521528"/>
            <a:ext cx="2337236" cy="26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Автоматический обмен</a:t>
            </a:r>
          </a:p>
        </p:txBody>
      </p:sp>
      <p:pic>
        <p:nvPicPr>
          <p:cNvPr id="1028" name="Picture 4" descr="http://www.miankoutu.com/uploadfiles/2016-3-25/phone_30_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00" y="2160065"/>
            <a:ext cx="4299932" cy="3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ownloadicons.net/sites/default/files/green-circular-arrow-logo-icon-949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453" y="3265542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7508" y="1674674"/>
            <a:ext cx="596537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В программе предусмотрен автоматический обмен при наличии сети. </a:t>
            </a:r>
            <a:endParaRPr lang="ru-RU" dirty="0" smtClean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Выполненные </a:t>
            </a:r>
            <a:r>
              <a:rPr lang="ru-RU" dirty="0"/>
              <a:t>заказы уходят в систему, новые заказы приходят на мобильное устройство.  </a:t>
            </a:r>
            <a:endParaRPr lang="ru-RU" dirty="0" smtClean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При </a:t>
            </a:r>
            <a:r>
              <a:rPr lang="ru-RU" dirty="0"/>
              <a:t>наличии </a:t>
            </a:r>
            <a:r>
              <a:rPr lang="ru-RU" dirty="0" err="1"/>
              <a:t>Wi-Fi</a:t>
            </a:r>
            <a:r>
              <a:rPr lang="ru-RU" dirty="0"/>
              <a:t> или сети сотового оператора это позволяет работать без ручной загрузки/выгрузки каких-либо файлов по кабелю или через сетевые папки.</a:t>
            </a:r>
          </a:p>
        </p:txBody>
      </p:sp>
    </p:spTree>
    <p:extLst>
      <p:ext uri="{BB962C8B-B14F-4D97-AF65-F5344CB8AC3E}">
        <p14:creationId xmlns:p14="http://schemas.microsoft.com/office/powerpoint/2010/main" val="24904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162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Итого преимущества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ТСД / смартфон / планшет.</a:t>
            </a:r>
          </a:p>
          <a:p>
            <a:pPr>
              <a:lnSpc>
                <a:spcPct val="150000"/>
              </a:lnSpc>
            </a:pPr>
            <a:r>
              <a:rPr lang="ru-RU" dirty="0" err="1" smtClean="0"/>
              <a:t>Android</a:t>
            </a:r>
            <a:r>
              <a:rPr lang="ru-RU" dirty="0" smtClean="0"/>
              <a:t>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Разработан на </a:t>
            </a:r>
            <a:r>
              <a:rPr lang="en-US" dirty="0"/>
              <a:t>Mobile SMARTS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Есть визуальный инструмент разработки для программистов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Онлайн </a:t>
            </a:r>
            <a:r>
              <a:rPr lang="ru-RU" dirty="0"/>
              <a:t>/ офлайн / полу-офлайн / </a:t>
            </a:r>
            <a:r>
              <a:rPr lang="en-US" dirty="0"/>
              <a:t>3G / LTE / Wi-Fi / </a:t>
            </a:r>
            <a:r>
              <a:rPr lang="ru-RU" dirty="0"/>
              <a:t>кабель </a:t>
            </a:r>
            <a:r>
              <a:rPr lang="en-US" dirty="0"/>
              <a:t>USB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9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Что умеет </a:t>
            </a:r>
            <a:r>
              <a:rPr lang="en-US" dirty="0"/>
              <a:t>«Mobile SMARTS: </a:t>
            </a:r>
            <a:r>
              <a:rPr lang="ru-RU" dirty="0"/>
              <a:t>Курьер»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9709"/>
            <a:ext cx="10515600" cy="41172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Принимать к оплате наличные и карты</a:t>
            </a:r>
          </a:p>
          <a:p>
            <a:pPr>
              <a:lnSpc>
                <a:spcPct val="150000"/>
              </a:lnSpc>
            </a:pPr>
            <a:r>
              <a:rPr lang="ru-RU" dirty="0"/>
              <a:t>Пробивать </a:t>
            </a:r>
            <a:r>
              <a:rPr lang="ru-RU" dirty="0" smtClean="0"/>
              <a:t>чеки</a:t>
            </a:r>
            <a:r>
              <a:rPr lang="en-US" dirty="0" smtClean="0"/>
              <a:t> </a:t>
            </a:r>
            <a:r>
              <a:rPr lang="ru-RU" dirty="0" smtClean="0"/>
              <a:t>на онлайн ККМ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 smtClean="0"/>
              <a:t>Исправлять </a:t>
            </a:r>
            <a:r>
              <a:rPr lang="ru-RU" dirty="0"/>
              <a:t>заказы, </a:t>
            </a:r>
            <a:r>
              <a:rPr lang="ru-RU" dirty="0" smtClean="0"/>
              <a:t>добавлять/убирать/возвращать позиции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Оформлять возвраты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Получать заказы из офиса, отчитываться о выполнении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A650"/>
                </a:solidFill>
              </a:rPr>
              <a:t>Двигать бизнес вперед!</a:t>
            </a:r>
          </a:p>
        </p:txBody>
      </p:sp>
    </p:spTree>
    <p:extLst>
      <p:ext uri="{BB962C8B-B14F-4D97-AF65-F5344CB8AC3E}">
        <p14:creationId xmlns:p14="http://schemas.microsoft.com/office/powerpoint/2010/main" val="11582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81204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654664" y="923366"/>
            <a:ext cx="2667999" cy="52535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операции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Работа с заказами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Получение товара на складе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Сдача товара на склад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Кассовые операции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526" y="1456265"/>
            <a:ext cx="2243080" cy="398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7474605" y="1670016"/>
            <a:ext cx="1957822" cy="3855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Показ адреса на карте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Звонок клиенту прямо из заказа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Смешанная оплата (наличные + карта)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др.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594" y="2116909"/>
            <a:ext cx="1612927" cy="2866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753536" y="923366"/>
            <a:ext cx="2667999" cy="52535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465" y="1575136"/>
            <a:ext cx="2222616" cy="3950056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/>
          <p:nvPr/>
        </p:nvCxnSpPr>
        <p:spPr>
          <a:xfrm>
            <a:off x="8829675" y="2733675"/>
            <a:ext cx="1285875" cy="409575"/>
          </a:xfrm>
          <a:prstGeom prst="curvedConnector3">
            <a:avLst>
              <a:gd name="adj1" fmla="val 101111"/>
            </a:avLst>
          </a:prstGeom>
          <a:ln w="28575">
            <a:solidFill>
              <a:srgbClr val="5486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8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25000" t="10000" r="18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Сценарии использования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Кому и для чего может понадобиться эта программа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9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8519</TotalTime>
  <Words>1632</Words>
  <Application>Microsoft Office PowerPoint</Application>
  <PresentationFormat>Широкоэкранный</PresentationFormat>
  <Paragraphs>348</Paragraphs>
  <Slides>60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Calibri</vt:lpstr>
      <vt:lpstr>Segoe UI</vt:lpstr>
      <vt:lpstr>Segoe UI Light</vt:lpstr>
      <vt:lpstr>Тема Office</vt:lpstr>
      <vt:lpstr>Презентация PowerPoint</vt:lpstr>
      <vt:lpstr>Презентация PowerPoint</vt:lpstr>
      <vt:lpstr>Mobile SMARTS: Курьер</vt:lpstr>
      <vt:lpstr>Анализ ситуации</vt:lpstr>
      <vt:lpstr>Что такое «Mobile SMARTS: Курьер»?</vt:lpstr>
      <vt:lpstr>Что умеет «Mobile SMARTS: Курьер»</vt:lpstr>
      <vt:lpstr>Основные операции</vt:lpstr>
      <vt:lpstr>Дополнительно</vt:lpstr>
      <vt:lpstr>Сценарии использования</vt:lpstr>
      <vt:lpstr>Какие предусмотрены сценарии</vt:lpstr>
      <vt:lpstr>Сам себе курьер</vt:lpstr>
      <vt:lpstr>Сам себе курьер</vt:lpstr>
      <vt:lpstr>Сам себе курьер</vt:lpstr>
      <vt:lpstr>Доверенные курьеры</vt:lpstr>
      <vt:lpstr>Доверенные курьеры</vt:lpstr>
      <vt:lpstr>Доверенные курьеры</vt:lpstr>
      <vt:lpstr>Курьерская компания</vt:lpstr>
      <vt:lpstr>Курьерская компания</vt:lpstr>
      <vt:lpstr>Курьерская компания</vt:lpstr>
      <vt:lpstr>Курьерская компания</vt:lpstr>
      <vt:lpstr>Подробнее об операциях</vt:lpstr>
      <vt:lpstr>Список заказов</vt:lpstr>
      <vt:lpstr>Список заказов</vt:lpstr>
      <vt:lpstr>Список заказов</vt:lpstr>
      <vt:lpstr>Список заказов</vt:lpstr>
      <vt:lpstr>Список заказов</vt:lpstr>
      <vt:lpstr>Просмотр заказа</vt:lpstr>
      <vt:lpstr>Просмотр заказа</vt:lpstr>
      <vt:lpstr>Корректировка заказа</vt:lpstr>
      <vt:lpstr>Корректировка заказа</vt:lpstr>
      <vt:lpstr>Корректировка заказа</vt:lpstr>
      <vt:lpstr>Корректировка заказа</vt:lpstr>
      <vt:lpstr>Корректировка заказа</vt:lpstr>
      <vt:lpstr>Получение оплаты</vt:lpstr>
      <vt:lpstr>Соответствие 54-ФЗ</vt:lpstr>
      <vt:lpstr>Возврат товара</vt:lpstr>
      <vt:lpstr>Возврат товара</vt:lpstr>
      <vt:lpstr>Возврат товара</vt:lpstr>
      <vt:lpstr>Создание заказа на месте</vt:lpstr>
      <vt:lpstr>Создание заказа на месте</vt:lpstr>
      <vt:lpstr>Получение и сдача товара</vt:lpstr>
      <vt:lpstr>Получение товара</vt:lpstr>
      <vt:lpstr>Сдача товара</vt:lpstr>
      <vt:lpstr>Итого</vt:lpstr>
      <vt:lpstr>Техническая составляющая</vt:lpstr>
      <vt:lpstr>Поддерживаемые устройства</vt:lpstr>
      <vt:lpstr>Поддерживаемые устройства</vt:lpstr>
      <vt:lpstr>Поддерживаемые устройства</vt:lpstr>
      <vt:lpstr>Варианты решения</vt:lpstr>
      <vt:lpstr>Вариант из одного устройства (софт + прием наличных + прием карт)</vt:lpstr>
      <vt:lpstr>Вариант из двух устройств</vt:lpstr>
      <vt:lpstr>Вариант из трех устройств</vt:lpstr>
      <vt:lpstr>Курьер разработан на Mobile SMARTS</vt:lpstr>
      <vt:lpstr>Почему Mobile SMARTS?</vt:lpstr>
      <vt:lpstr>Архитектура Mobile SMARTS</vt:lpstr>
      <vt:lpstr>Средства разработки включены</vt:lpstr>
      <vt:lpstr>Автоматический обмен</vt:lpstr>
      <vt:lpstr>Заключение</vt:lpstr>
      <vt:lpstr>Итого преимущества</vt:lpstr>
      <vt:lpstr>Спасибо!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SMARTS: Магазин 15</dc:title>
  <dc:creator>Учетная запись Майкрософт</dc:creator>
  <cp:lastModifiedBy>Сергей Баженов</cp:lastModifiedBy>
  <cp:revision>217</cp:revision>
  <dcterms:created xsi:type="dcterms:W3CDTF">2016-04-22T13:44:34Z</dcterms:created>
  <dcterms:modified xsi:type="dcterms:W3CDTF">2017-05-29T08:32:23Z</dcterms:modified>
</cp:coreProperties>
</file>