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2192000" cy="6858000"/>
  <p:notesSz cx="6858000" cy="9144000"/>
  <p:embeddedFontLst>
    <p:embeddedFont>
      <p:font typeface="Calibri" pitchFamily="34" charset="0"/>
      <p:regular r:id="rId74"/>
      <p:bold r:id="rId75"/>
      <p:italic r:id="rId76"/>
      <p:boldItalic r:id="rId77"/>
    </p:embeddedFont>
    <p:embeddedFont>
      <p:font typeface="Geom" charset="0"/>
      <p:regular r:id="rId78"/>
      <p:bold r:id="rId79"/>
      <p:italic r:id="rId80"/>
      <p:boldItalic r:id="rId81"/>
    </p:embeddedFont>
    <p:embeddedFont>
      <p:font typeface="Roboto" charset="0"/>
      <p:regular r:id="rId82"/>
      <p:bold r:id="rId83"/>
      <p:italic r:id="rId84"/>
      <p:boldItalic r:id="rId85"/>
    </p:embeddedFont>
    <p:embeddedFont>
      <p:font typeface="Times" pitchFamily="18" charset="0"/>
      <p:regular r:id="rId86"/>
      <p:bold r:id="rId87"/>
      <p:italic r:id="rId88"/>
      <p:boldItalic r:id="rId89"/>
    </p:embeddedFont>
    <p:embeddedFont>
      <p:font typeface="Impact" pitchFamily="34" charset="0"/>
      <p:regular r:id="rId90"/>
    </p:embeddedFont>
    <p:embeddedFont>
      <p:font typeface="Microsoft JhengHei" pitchFamily="34" charset="-120"/>
      <p:regular r:id="rId91"/>
      <p:bold r:id="rId92"/>
    </p:embeddedFont>
    <p:embeddedFont>
      <p:font typeface="Geom Medium" charset="0"/>
      <p:regular r:id="rId93"/>
      <p:bold r:id="rId94"/>
      <p:italic r:id="rId95"/>
      <p:boldItalic r:id="rId96"/>
    </p:embeddedFont>
    <p:embeddedFont>
      <p:font typeface="Georgia" pitchFamily="18" charset="0"/>
      <p:regular r:id="rId97"/>
      <p:bold r:id="rId98"/>
      <p:italic r:id="rId99"/>
      <p:boldItalic r:id="rId10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1" roundtripDataSignature="AMtx7mj6e+kFFcOc5ouUUkw4MumQM3tA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7A9D5188-9519-4AD7-84E0-C4D08BECDB57}">
  <a:tblStyle styleId="{7A9D5188-9519-4AD7-84E0-C4D08BECDB5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063D4B-B52E-408D-AC23-8C7C57A6D8F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9D1DFC-0CB2-4AD3-A481-E36C18A8773D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5C875E6-BDB5-41C8-BBAE-B06EF1DCAC45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font" Target="fonts/font14.fntdata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90" Type="http://schemas.openxmlformats.org/officeDocument/2006/relationships/font" Target="fonts/font17.fntdata"/><Relationship Id="rId95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100" Type="http://schemas.openxmlformats.org/officeDocument/2006/relationships/font" Target="fonts/font27.fntdata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openxmlformats.org/officeDocument/2006/relationships/font" Target="fonts/font20.fntdata"/><Relationship Id="rId98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font" Target="fonts/font21.fntdata"/><Relationship Id="rId99" Type="http://schemas.openxmlformats.org/officeDocument/2006/relationships/font" Target="fonts/font26.fntdata"/><Relationship Id="rId10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97" Type="http://schemas.openxmlformats.org/officeDocument/2006/relationships/font" Target="fonts/font24.fntdata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1016 v1</a:t>
            </a:r>
            <a:endParaRPr/>
          </a:p>
        </p:txBody>
      </p:sp>
      <p:sp>
        <p:nvSpPr>
          <p:cNvPr id="120" name="Google Shape;12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0" name="Google Shape;73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3" name="Google Shape;893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3875" y="2757488"/>
            <a:ext cx="4402138" cy="8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0"/>
            <a:ext cx="8974731" cy="6853864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18" name="Google Shape;18;p74"/>
          <p:cNvSpPr/>
          <p:nvPr/>
        </p:nvSpPr>
        <p:spPr>
          <a:xfrm>
            <a:off x="12192000" y="-77788"/>
            <a:ext cx="5821363" cy="709453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74"/>
          <p:cNvSpPr txBox="1">
            <a:spLocks noGrp="1"/>
          </p:cNvSpPr>
          <p:nvPr>
            <p:ph type="subTitle" idx="1"/>
          </p:nvPr>
        </p:nvSpPr>
        <p:spPr>
          <a:xfrm>
            <a:off x="792480" y="4587241"/>
            <a:ext cx="353568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74"/>
          <p:cNvSpPr txBox="1">
            <a:spLocks noGrp="1"/>
          </p:cNvSpPr>
          <p:nvPr>
            <p:ph type="ctrTitle"/>
          </p:nvPr>
        </p:nvSpPr>
        <p:spPr>
          <a:xfrm>
            <a:off x="6595213" y="2756883"/>
            <a:ext cx="4758587" cy="115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None/>
              <a:defRPr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4" name="Google Shape;94;p8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8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8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8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标题和内容">
  <p:cSld name="3_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5" descr="ppt_cover2_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-404811" y="-429177"/>
            <a:ext cx="13754099" cy="10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2225"/>
            <a:ext cx="12241213" cy="68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75"/>
          <p:cNvPicPr preferRelativeResize="0"/>
          <p:nvPr/>
        </p:nvPicPr>
        <p:blipFill rotWithShape="1">
          <a:blip r:embed="rId4">
            <a:alphaModFix/>
          </a:blip>
          <a:srcRect b="97301"/>
          <a:stretch/>
        </p:blipFill>
        <p:spPr>
          <a:xfrm>
            <a:off x="0" y="-11113"/>
            <a:ext cx="12241213" cy="18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75"/>
          <p:cNvPicPr preferRelativeResize="0"/>
          <p:nvPr/>
        </p:nvPicPr>
        <p:blipFill rotWithShape="1">
          <a:blip r:embed="rId4">
            <a:alphaModFix/>
          </a:blip>
          <a:srcRect l="127" t="97424" r="-127" b="-125"/>
          <a:stretch/>
        </p:blipFill>
        <p:spPr>
          <a:xfrm>
            <a:off x="0" y="6672263"/>
            <a:ext cx="12241213" cy="1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75"/>
          <p:cNvPicPr preferRelativeResize="0"/>
          <p:nvPr/>
        </p:nvPicPr>
        <p:blipFill rotWithShape="1">
          <a:blip r:embed="rId5">
            <a:alphaModFix/>
          </a:blip>
          <a:srcRect t="-2" r="81049" b="-8984"/>
          <a:stretch/>
        </p:blipFill>
        <p:spPr>
          <a:xfrm>
            <a:off x="393700" y="554038"/>
            <a:ext cx="417513" cy="45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36163" y="5972175"/>
            <a:ext cx="199707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5"/>
          <p:cNvSpPr txBox="1">
            <a:spLocks noGrp="1"/>
          </p:cNvSpPr>
          <p:nvPr>
            <p:ph type="sldNum" idx="12"/>
          </p:nvPr>
        </p:nvSpPr>
        <p:spPr>
          <a:xfrm>
            <a:off x="4787900" y="6045200"/>
            <a:ext cx="2925763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1 個大物件與 2 個小物件" type="objAndTwoObj">
  <p:cSld name="OBJECT_AND_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6"/>
          <p:cNvSpPr txBox="1">
            <a:spLocks noGrp="1"/>
          </p:cNvSpPr>
          <p:nvPr>
            <p:ph type="title"/>
          </p:nvPr>
        </p:nvSpPr>
        <p:spPr>
          <a:xfrm>
            <a:off x="624417" y="187326"/>
            <a:ext cx="8447616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6"/>
          <p:cNvSpPr txBox="1">
            <a:spLocks noGrp="1"/>
          </p:cNvSpPr>
          <p:nvPr>
            <p:ph type="body" idx="1"/>
          </p:nvPr>
        </p:nvSpPr>
        <p:spPr>
          <a:xfrm>
            <a:off x="609601" y="1125539"/>
            <a:ext cx="5384800" cy="554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6"/>
          <p:cNvSpPr txBox="1">
            <a:spLocks noGrp="1"/>
          </p:cNvSpPr>
          <p:nvPr>
            <p:ph type="body" idx="2"/>
          </p:nvPr>
        </p:nvSpPr>
        <p:spPr>
          <a:xfrm>
            <a:off x="6197601" y="1125542"/>
            <a:ext cx="5384800" cy="2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6"/>
          <p:cNvSpPr txBox="1">
            <a:spLocks noGrp="1"/>
          </p:cNvSpPr>
          <p:nvPr>
            <p:ph type="body" idx="3"/>
          </p:nvPr>
        </p:nvSpPr>
        <p:spPr>
          <a:xfrm>
            <a:off x="6197601" y="3973517"/>
            <a:ext cx="5384800" cy="2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6"/>
          <p:cNvSpPr txBox="1">
            <a:spLocks noGrp="1"/>
          </p:cNvSpPr>
          <p:nvPr>
            <p:ph type="ftr" idx="11"/>
          </p:nvPr>
        </p:nvSpPr>
        <p:spPr>
          <a:xfrm>
            <a:off x="4166143" y="6245367"/>
            <a:ext cx="3859716" cy="47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75889" y="6017756"/>
            <a:ext cx="1940052" cy="48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76"/>
          <p:cNvPicPr preferRelativeResize="0"/>
          <p:nvPr/>
        </p:nvPicPr>
        <p:blipFill rotWithShape="1">
          <a:blip r:embed="rId3">
            <a:alphaModFix/>
          </a:blip>
          <a:srcRect b="97300"/>
          <a:stretch/>
        </p:blipFill>
        <p:spPr>
          <a:xfrm>
            <a:off x="0" y="-15434"/>
            <a:ext cx="12192000" cy="18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76"/>
          <p:cNvPicPr preferRelativeResize="0"/>
          <p:nvPr/>
        </p:nvPicPr>
        <p:blipFill rotWithShape="1">
          <a:blip r:embed="rId3">
            <a:alphaModFix/>
          </a:blip>
          <a:srcRect l="127" t="97425" r="-127" b="-125"/>
          <a:stretch/>
        </p:blipFill>
        <p:spPr>
          <a:xfrm>
            <a:off x="0" y="6671592"/>
            <a:ext cx="12192000" cy="185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和内容">
  <p:cSld name="标题和内容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78" descr="ppt_cover2_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-404811" y="-429177"/>
            <a:ext cx="13754099" cy="10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2225"/>
            <a:ext cx="12241213" cy="68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6163" y="5972175"/>
            <a:ext cx="199707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8"/>
          <p:cNvPicPr preferRelativeResize="0"/>
          <p:nvPr/>
        </p:nvPicPr>
        <p:blipFill rotWithShape="1">
          <a:blip r:embed="rId5">
            <a:alphaModFix/>
          </a:blip>
          <a:srcRect b="97301"/>
          <a:stretch/>
        </p:blipFill>
        <p:spPr>
          <a:xfrm>
            <a:off x="0" y="-11113"/>
            <a:ext cx="12241213" cy="18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8"/>
          <p:cNvPicPr preferRelativeResize="0"/>
          <p:nvPr/>
        </p:nvPicPr>
        <p:blipFill rotWithShape="1">
          <a:blip r:embed="rId5">
            <a:alphaModFix/>
          </a:blip>
          <a:srcRect l="127" t="97424" r="-127" b="-125"/>
          <a:stretch/>
        </p:blipFill>
        <p:spPr>
          <a:xfrm>
            <a:off x="0" y="6672263"/>
            <a:ext cx="12241213" cy="1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8"/>
          <p:cNvPicPr preferRelativeResize="0"/>
          <p:nvPr/>
        </p:nvPicPr>
        <p:blipFill rotWithShape="1">
          <a:blip r:embed="rId6">
            <a:alphaModFix/>
          </a:blip>
          <a:srcRect t="-2" r="81049" b="-8984"/>
          <a:stretch/>
        </p:blipFill>
        <p:spPr>
          <a:xfrm>
            <a:off x="393700" y="554038"/>
            <a:ext cx="417513" cy="4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8"/>
          <p:cNvSpPr txBox="1">
            <a:spLocks noGrp="1"/>
          </p:cNvSpPr>
          <p:nvPr>
            <p:ph type="title"/>
          </p:nvPr>
        </p:nvSpPr>
        <p:spPr>
          <a:xfrm>
            <a:off x="1013468" y="507512"/>
            <a:ext cx="10741651" cy="101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  <a:defRPr sz="3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8"/>
          <p:cNvSpPr txBox="1">
            <a:spLocks noGrp="1"/>
          </p:cNvSpPr>
          <p:nvPr>
            <p:ph type="body" idx="1"/>
          </p:nvPr>
        </p:nvSpPr>
        <p:spPr>
          <a:xfrm>
            <a:off x="1013468" y="1615440"/>
            <a:ext cx="10741652" cy="424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78"/>
          <p:cNvSpPr txBox="1">
            <a:spLocks noGrp="1"/>
          </p:cNvSpPr>
          <p:nvPr>
            <p:ph type="sldNum" idx="12"/>
          </p:nvPr>
        </p:nvSpPr>
        <p:spPr>
          <a:xfrm>
            <a:off x="4787900" y="6045200"/>
            <a:ext cx="2925763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4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spcBef>
                <a:spcPts val="0"/>
              </a:spcBef>
              <a:buNone/>
              <a:defRPr sz="14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spcBef>
                <a:spcPts val="0"/>
              </a:spcBef>
              <a:buNone/>
              <a:defRPr sz="14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spcBef>
                <a:spcPts val="0"/>
              </a:spcBef>
              <a:buNone/>
              <a:defRPr sz="14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spcBef>
                <a:spcPts val="0"/>
              </a:spcBef>
              <a:buNone/>
              <a:defRPr sz="14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spcBef>
                <a:spcPts val="0"/>
              </a:spcBef>
              <a:buNone/>
              <a:defRPr sz="14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spcBef>
                <a:spcPts val="0"/>
              </a:spcBef>
              <a:buNone/>
              <a:defRPr sz="14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spcBef>
                <a:spcPts val="0"/>
              </a:spcBef>
              <a:buNone/>
              <a:defRPr sz="14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spcBef>
                <a:spcPts val="0"/>
              </a:spcBef>
              <a:buNone/>
              <a:defRPr sz="14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8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8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8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jpe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jpeg"/><Relationship Id="rId10" Type="http://schemas.openxmlformats.org/officeDocument/2006/relationships/image" Target="../media/image114.png"/><Relationship Id="rId4" Type="http://schemas.openxmlformats.org/officeDocument/2006/relationships/image" Target="../media/image8.png"/><Relationship Id="rId9" Type="http://schemas.openxmlformats.org/officeDocument/2006/relationships/image" Target="../media/image113.png"/><Relationship Id="rId1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openxmlformats.org/officeDocument/2006/relationships/image" Target="../media/image1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57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image" Target="../media/image160.png"/><Relationship Id="rId7" Type="http://schemas.openxmlformats.org/officeDocument/2006/relationships/image" Target="../media/image157.png"/><Relationship Id="rId12" Type="http://schemas.openxmlformats.org/officeDocument/2006/relationships/image" Target="../media/image1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7.png"/><Relationship Id="rId5" Type="http://schemas.openxmlformats.org/officeDocument/2006/relationships/image" Target="../media/image162.png"/><Relationship Id="rId10" Type="http://schemas.openxmlformats.org/officeDocument/2006/relationships/image" Target="../media/image166.png"/><Relationship Id="rId4" Type="http://schemas.openxmlformats.org/officeDocument/2006/relationships/image" Target="../media/image161.png"/><Relationship Id="rId9" Type="http://schemas.openxmlformats.org/officeDocument/2006/relationships/image" Target="../media/image1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"/>
          <p:cNvSpPr txBox="1"/>
          <p:nvPr/>
        </p:nvSpPr>
        <p:spPr>
          <a:xfrm>
            <a:off x="6318250" y="2001838"/>
            <a:ext cx="495935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Новинки ассортимента</a:t>
            </a:r>
            <a:endParaRPr sz="4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"/>
          <p:cNvSpPr txBox="1"/>
          <p:nvPr/>
        </p:nvSpPr>
        <p:spPr>
          <a:xfrm>
            <a:off x="7129463" y="3571875"/>
            <a:ext cx="333692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 txBox="1"/>
          <p:nvPr/>
        </p:nvSpPr>
        <p:spPr>
          <a:xfrm>
            <a:off x="1029256" y="507366"/>
            <a:ext cx="10536757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Новые коммуникационные возможности HT730 Plus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7" name="Google Shape;247;p10"/>
          <p:cNvGrpSpPr/>
          <p:nvPr/>
        </p:nvGrpSpPr>
        <p:grpSpPr>
          <a:xfrm>
            <a:off x="387104" y="1449053"/>
            <a:ext cx="2720114" cy="4238584"/>
            <a:chOff x="279402" y="1503072"/>
            <a:chExt cx="3094747" cy="3869028"/>
          </a:xfrm>
        </p:grpSpPr>
        <p:sp>
          <p:nvSpPr>
            <p:cNvPr id="248" name="Google Shape;248;p10"/>
            <p:cNvSpPr/>
            <p:nvPr/>
          </p:nvSpPr>
          <p:spPr>
            <a:xfrm>
              <a:off x="279402" y="1503072"/>
              <a:ext cx="3055466" cy="386902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9" name="Google Shape;249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62796" y="1665476"/>
              <a:ext cx="916705" cy="5802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10"/>
            <p:cNvSpPr txBox="1"/>
            <p:nvPr/>
          </p:nvSpPr>
          <p:spPr>
            <a:xfrm>
              <a:off x="365709" y="3038535"/>
              <a:ext cx="2866514" cy="1874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Современные стандарты связи обеспечивают синхронизацию и эффективность операций.</a:t>
              </a:r>
              <a:endParaRPr/>
            </a:p>
          </p:txBody>
        </p:sp>
        <p:sp>
          <p:nvSpPr>
            <p:cNvPr id="251" name="Google Shape;251;p10"/>
            <p:cNvSpPr txBox="1"/>
            <p:nvPr/>
          </p:nvSpPr>
          <p:spPr>
            <a:xfrm>
              <a:off x="365709" y="2267532"/>
              <a:ext cx="3008440" cy="377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Подключение 5G 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10"/>
          <p:cNvSpPr/>
          <p:nvPr/>
        </p:nvSpPr>
        <p:spPr>
          <a:xfrm>
            <a:off x="9404516" y="1449051"/>
            <a:ext cx="2725552" cy="42385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GLONASS/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Gallileo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BeiDou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(L1+L5)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10"/>
          <p:cNvGrpSpPr/>
          <p:nvPr/>
        </p:nvGrpSpPr>
        <p:grpSpPr>
          <a:xfrm>
            <a:off x="3148551" y="1449053"/>
            <a:ext cx="3490719" cy="4238582"/>
            <a:chOff x="3614886" y="1822063"/>
            <a:chExt cx="3248234" cy="3503358"/>
          </a:xfrm>
        </p:grpSpPr>
        <p:sp>
          <p:nvSpPr>
            <p:cNvPr id="254" name="Google Shape;254;p10"/>
            <p:cNvSpPr/>
            <p:nvPr/>
          </p:nvSpPr>
          <p:spPr>
            <a:xfrm>
              <a:off x="3720121" y="1822063"/>
              <a:ext cx="3055466" cy="350335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0"/>
            <p:cNvSpPr txBox="1"/>
            <p:nvPr/>
          </p:nvSpPr>
          <p:spPr>
            <a:xfrm>
              <a:off x="3765442" y="2506326"/>
              <a:ext cx="2931434" cy="381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Подключение Wi-Fi 6E 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0"/>
            <p:cNvSpPr txBox="1"/>
            <p:nvPr/>
          </p:nvSpPr>
          <p:spPr>
            <a:xfrm>
              <a:off x="3614886" y="3259787"/>
              <a:ext cx="3248234" cy="1602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2.4GHz &amp; 5GHz &amp; 6Ghz</a:t>
              </a:r>
              <a:b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IEEE 802.11a/b/g/n/ac/d/h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en-US" sz="20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/k/r/v/ac/ax (MIMO 2X2), Support DBS &amp; Fast roaming</a:t>
              </a:r>
              <a:b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Security WPA3, WPA2, WPA &amp; WEP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7" name="Google Shape;257;p10" descr="Голубые беспроводные значки доступа Значок WI-FI на белой ...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78410" y="1888253"/>
              <a:ext cx="738887" cy="6954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8" name="Google Shape;258;p10"/>
          <p:cNvGrpSpPr/>
          <p:nvPr/>
        </p:nvGrpSpPr>
        <p:grpSpPr>
          <a:xfrm>
            <a:off x="6760315" y="1449051"/>
            <a:ext cx="2768065" cy="4238584"/>
            <a:chOff x="7085814" y="1503072"/>
            <a:chExt cx="2768065" cy="3792844"/>
          </a:xfrm>
        </p:grpSpPr>
        <p:sp>
          <p:nvSpPr>
            <p:cNvPr id="259" name="Google Shape;259;p10"/>
            <p:cNvSpPr/>
            <p:nvPr/>
          </p:nvSpPr>
          <p:spPr>
            <a:xfrm>
              <a:off x="7085814" y="1503072"/>
              <a:ext cx="2509222" cy="379284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92D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Bluetooth 5.2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0"/>
            <p:cNvSpPr txBox="1"/>
            <p:nvPr/>
          </p:nvSpPr>
          <p:spPr>
            <a:xfrm>
              <a:off x="7128327" y="2255133"/>
              <a:ext cx="2725552" cy="379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Подключение BT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1" name="Google Shape;261;p10" descr="Скачать картинки Значок bluetooth, стоковые фото Значок ..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8839" y="1656178"/>
              <a:ext cx="803171" cy="6714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2" name="Google Shape;262;p10"/>
          <p:cNvSpPr txBox="1"/>
          <p:nvPr/>
        </p:nvSpPr>
        <p:spPr>
          <a:xfrm>
            <a:off x="9466448" y="2276916"/>
            <a:ext cx="27255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Подключение GPS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0" descr="gps голубой значок, источник: ru.freepik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9142" y="1506631"/>
            <a:ext cx="87630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 txBox="1"/>
          <p:nvPr/>
        </p:nvSpPr>
        <p:spPr>
          <a:xfrm>
            <a:off x="387104" y="6056944"/>
            <a:ext cx="1117891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Gyroscope, G-sensor, E-compass, Light &amp; Proximity Sensor, 3-axis accelerometer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1"/>
          <p:cNvPicPr preferRelativeResize="0"/>
          <p:nvPr/>
        </p:nvPicPr>
        <p:blipFill rotWithShape="1">
          <a:blip r:embed="rId3">
            <a:alphaModFix/>
          </a:blip>
          <a:srcRect l="-1" r="37716"/>
          <a:stretch/>
        </p:blipFill>
        <p:spPr>
          <a:xfrm>
            <a:off x="3383159" y="172719"/>
            <a:ext cx="8869801" cy="651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026" y="1334400"/>
            <a:ext cx="2064864" cy="53508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1"/>
          <p:cNvSpPr txBox="1"/>
          <p:nvPr/>
        </p:nvSpPr>
        <p:spPr>
          <a:xfrm>
            <a:off x="218548" y="428756"/>
            <a:ext cx="2880320" cy="76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HT730 +</a:t>
            </a:r>
            <a:endParaRPr/>
          </a:p>
        </p:txBody>
      </p:sp>
      <p:sp>
        <p:nvSpPr>
          <p:cNvPr id="272" name="Google Shape;272;p11"/>
          <p:cNvSpPr txBox="1"/>
          <p:nvPr/>
        </p:nvSpPr>
        <p:spPr>
          <a:xfrm>
            <a:off x="3536344" y="509493"/>
            <a:ext cx="8610599" cy="59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4-дюймовый защищенный ручной терминал 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3" name="Google Shape;273;p11"/>
          <p:cNvGrpSpPr/>
          <p:nvPr/>
        </p:nvGrpSpPr>
        <p:grpSpPr>
          <a:xfrm>
            <a:off x="3685541" y="1283600"/>
            <a:ext cx="2552494" cy="2584355"/>
            <a:chOff x="2520950" y="1879600"/>
            <a:chExt cx="2291282" cy="3380010"/>
          </a:xfrm>
        </p:grpSpPr>
        <p:sp>
          <p:nvSpPr>
            <p:cNvPr id="274" name="Google Shape;274;p11"/>
            <p:cNvSpPr/>
            <p:nvPr/>
          </p:nvSpPr>
          <p:spPr>
            <a:xfrm>
              <a:off x="2520950" y="1879600"/>
              <a:ext cx="2291282" cy="338001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 txBox="1"/>
            <p:nvPr/>
          </p:nvSpPr>
          <p:spPr>
            <a:xfrm>
              <a:off x="2520950" y="3157840"/>
              <a:ext cx="2208371" cy="1730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Работает в морозильных камерах и охлаждаемых складах без потери производительности</a:t>
              </a:r>
              <a:endParaRPr sz="1100">
                <a:solidFill>
                  <a:srgbClr val="18171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11"/>
          <p:cNvGrpSpPr/>
          <p:nvPr/>
        </p:nvGrpSpPr>
        <p:grpSpPr>
          <a:xfrm>
            <a:off x="6449337" y="1283600"/>
            <a:ext cx="2705311" cy="2584355"/>
            <a:chOff x="2520891" y="1879600"/>
            <a:chExt cx="2291183" cy="3380010"/>
          </a:xfrm>
        </p:grpSpPr>
        <p:sp>
          <p:nvSpPr>
            <p:cNvPr id="277" name="Google Shape;277;p11"/>
            <p:cNvSpPr/>
            <p:nvPr/>
          </p:nvSpPr>
          <p:spPr>
            <a:xfrm>
              <a:off x="2520891" y="1879600"/>
              <a:ext cx="2291183" cy="338001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 txBox="1"/>
            <p:nvPr/>
          </p:nvSpPr>
          <p:spPr>
            <a:xfrm>
              <a:off x="2569016" y="3104892"/>
              <a:ext cx="2207845" cy="2052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Легкосъемный аккумулятор ёмкостью 6700 мАч с возможностью горячей замены обеспечивает длительную работу устройства</a:t>
              </a:r>
              <a:endParaRPr sz="1100">
                <a:solidFill>
                  <a:srgbClr val="18171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9270820" y="1283600"/>
            <a:ext cx="2701376" cy="2584354"/>
            <a:chOff x="2469356" y="1879600"/>
            <a:chExt cx="2335998" cy="3380010"/>
          </a:xfrm>
        </p:grpSpPr>
        <p:sp>
          <p:nvSpPr>
            <p:cNvPr id="280" name="Google Shape;280;p11"/>
            <p:cNvSpPr/>
            <p:nvPr/>
          </p:nvSpPr>
          <p:spPr>
            <a:xfrm>
              <a:off x="2491764" y="1879600"/>
              <a:ext cx="2291183" cy="338001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EB9C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1"/>
            <p:cNvSpPr txBox="1"/>
            <p:nvPr/>
          </p:nvSpPr>
          <p:spPr>
            <a:xfrm>
              <a:off x="2469356" y="3123320"/>
              <a:ext cx="2335998" cy="173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4-дюймовый экран поддерживает как работу в перчатках, так и без них, в том числе, мокрыми руками. </a:t>
              </a:r>
              <a:endParaRPr/>
            </a:p>
          </p:txBody>
        </p:sp>
      </p:grpSp>
      <p:sp>
        <p:nvSpPr>
          <p:cNvPr id="282" name="Google Shape;282;p11"/>
          <p:cNvSpPr/>
          <p:nvPr/>
        </p:nvSpPr>
        <p:spPr>
          <a:xfrm>
            <a:off x="3685541" y="4144672"/>
            <a:ext cx="2563161" cy="24332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1"/>
          <p:cNvSpPr/>
          <p:nvPr/>
        </p:nvSpPr>
        <p:spPr>
          <a:xfrm>
            <a:off x="6488418" y="4144672"/>
            <a:ext cx="2629733" cy="24332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9316553" y="4144672"/>
            <a:ext cx="2629732" cy="24332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4117" y="1464659"/>
            <a:ext cx="638351" cy="6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4470356" y="1489116"/>
            <a:ext cx="1568945" cy="78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Устойчивость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 холоду до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-30°C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7354" y="1519023"/>
            <a:ext cx="668565" cy="50693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1"/>
          <p:cNvSpPr txBox="1"/>
          <p:nvPr/>
        </p:nvSpPr>
        <p:spPr>
          <a:xfrm>
            <a:off x="7338060" y="1457208"/>
            <a:ext cx="1576664" cy="557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Непрерывная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работа</a:t>
            </a:r>
            <a:endParaRPr/>
          </a:p>
        </p:txBody>
      </p:sp>
      <p:pic>
        <p:nvPicPr>
          <p:cNvPr id="289" name="Google Shape;28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38939" y="1391399"/>
            <a:ext cx="604432" cy="72298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1"/>
          <p:cNvSpPr txBox="1"/>
          <p:nvPr/>
        </p:nvSpPr>
        <p:spPr>
          <a:xfrm>
            <a:off x="10056071" y="1482551"/>
            <a:ext cx="3683146" cy="78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Разработан для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использования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перчатках</a:t>
            </a:r>
            <a:endParaRPr/>
          </a:p>
        </p:txBody>
      </p:sp>
      <p:pic>
        <p:nvPicPr>
          <p:cNvPr id="291" name="Google Shape;291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4117" y="4260220"/>
            <a:ext cx="744029" cy="58020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1"/>
          <p:cNvSpPr txBox="1"/>
          <p:nvPr/>
        </p:nvSpPr>
        <p:spPr>
          <a:xfrm>
            <a:off x="3766393" y="5071123"/>
            <a:ext cx="2460131" cy="113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Современные стандарты связи обеспечивают синхронизацию и эффективность операций.</a:t>
            </a:r>
            <a:endParaRPr/>
          </a:p>
        </p:txBody>
      </p:sp>
      <p:sp>
        <p:nvSpPr>
          <p:cNvPr id="293" name="Google Shape;293;p11"/>
          <p:cNvSpPr txBox="1"/>
          <p:nvPr/>
        </p:nvSpPr>
        <p:spPr>
          <a:xfrm>
            <a:off x="4638146" y="4250920"/>
            <a:ext cx="15883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Подключение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5G + Wi-Fi 6E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1"/>
          <p:cNvSpPr txBox="1"/>
          <p:nvPr/>
        </p:nvSpPr>
        <p:spPr>
          <a:xfrm>
            <a:off x="9558145" y="4281721"/>
            <a:ext cx="21267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Умный контроль холодильной цепи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1"/>
          <p:cNvSpPr txBox="1"/>
          <p:nvPr/>
        </p:nvSpPr>
        <p:spPr>
          <a:xfrm>
            <a:off x="6621625" y="4982686"/>
            <a:ext cx="2458794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Выбор варианта расстояния сканирования от 10 см до 32 метров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 SE4770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 SE5800</a:t>
            </a:r>
            <a:endParaRPr/>
          </a:p>
        </p:txBody>
      </p:sp>
      <p:sp>
        <p:nvSpPr>
          <p:cNvPr id="296" name="Google Shape;296;p11"/>
          <p:cNvSpPr txBox="1"/>
          <p:nvPr/>
        </p:nvSpPr>
        <p:spPr>
          <a:xfrm>
            <a:off x="7338060" y="4266274"/>
            <a:ext cx="1684518" cy="78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Выбор сканирующего модуля</a:t>
            </a:r>
            <a:endParaRPr/>
          </a:p>
        </p:txBody>
      </p:sp>
      <p:pic>
        <p:nvPicPr>
          <p:cNvPr id="297" name="Google Shape;297;p11" descr="Сканировать Значок Строки Этикетки Штрихкода Сканер Штрихкодов Цветная  Линейная Пиктограмма Значок Контура Идентификации Информации О — стоковая  ..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72864" y="4312032"/>
            <a:ext cx="740053" cy="69652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1"/>
          <p:cNvSpPr txBox="1"/>
          <p:nvPr/>
        </p:nvSpPr>
        <p:spPr>
          <a:xfrm>
            <a:off x="9276492" y="4893070"/>
            <a:ext cx="2629731" cy="166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Поддерживает инструменты MDM для обеспечения прозрачности, отслеживаемости и контроля на всех этапах цепочки поставок.</a:t>
            </a:r>
            <a:endParaRPr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2"/>
          <p:cNvPicPr preferRelativeResize="0"/>
          <p:nvPr/>
        </p:nvPicPr>
        <p:blipFill rotWithShape="1">
          <a:blip r:embed="rId3">
            <a:alphaModFix/>
          </a:blip>
          <a:srcRect r="9471"/>
          <a:stretch/>
        </p:blipFill>
        <p:spPr>
          <a:xfrm>
            <a:off x="327562" y="1389937"/>
            <a:ext cx="6554599" cy="40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2"/>
          <p:cNvSpPr txBox="1"/>
          <p:nvPr/>
        </p:nvSpPr>
        <p:spPr>
          <a:xfrm>
            <a:off x="1092757" y="443866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HT730 vs HT730 Plus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12"/>
          <p:cNvPicPr preferRelativeResize="0"/>
          <p:nvPr/>
        </p:nvPicPr>
        <p:blipFill rotWithShape="1">
          <a:blip r:embed="rId4">
            <a:alphaModFix/>
          </a:blip>
          <a:srcRect r="11226"/>
          <a:stretch/>
        </p:blipFill>
        <p:spPr>
          <a:xfrm>
            <a:off x="6882161" y="1402636"/>
            <a:ext cx="5009741" cy="407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892" y="1273134"/>
            <a:ext cx="8103016" cy="156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484" y="2841665"/>
            <a:ext cx="8407832" cy="1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662" y="3986376"/>
            <a:ext cx="7982360" cy="252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3"/>
          <p:cNvPicPr preferRelativeResize="0"/>
          <p:nvPr/>
        </p:nvPicPr>
        <p:blipFill rotWithShape="1">
          <a:blip r:embed="rId6">
            <a:alphaModFix/>
          </a:blip>
          <a:srcRect r="55021"/>
          <a:stretch/>
        </p:blipFill>
        <p:spPr>
          <a:xfrm>
            <a:off x="8547316" y="1556162"/>
            <a:ext cx="3644684" cy="156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3"/>
          <p:cNvPicPr preferRelativeResize="0"/>
          <p:nvPr/>
        </p:nvPicPr>
        <p:blipFill rotWithShape="1">
          <a:blip r:embed="rId6">
            <a:alphaModFix/>
          </a:blip>
          <a:srcRect l="52655"/>
          <a:stretch/>
        </p:blipFill>
        <p:spPr>
          <a:xfrm>
            <a:off x="8383757" y="4083656"/>
            <a:ext cx="3836369" cy="156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3757" y="3195313"/>
            <a:ext cx="3873699" cy="8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37135" y="5396149"/>
            <a:ext cx="3920321" cy="111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3"/>
          <p:cNvSpPr txBox="1"/>
          <p:nvPr/>
        </p:nvSpPr>
        <p:spPr>
          <a:xfrm>
            <a:off x="932152" y="462301"/>
            <a:ext cx="10449118" cy="8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SKU и Аксессуары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64286"/>
            <a:ext cx="4114800" cy="338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9642" y="1062845"/>
            <a:ext cx="1716357" cy="267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5540" y="1194183"/>
            <a:ext cx="6026460" cy="274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3731" y="3737947"/>
            <a:ext cx="1720938" cy="276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0767" y="3807801"/>
            <a:ext cx="1562180" cy="269253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4"/>
          <p:cNvSpPr txBox="1"/>
          <p:nvPr/>
        </p:nvSpPr>
        <p:spPr>
          <a:xfrm>
            <a:off x="932152" y="462301"/>
            <a:ext cx="10449118" cy="8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SKU и Аксессуары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"/>
          <p:cNvSpPr txBox="1"/>
          <p:nvPr/>
        </p:nvSpPr>
        <p:spPr>
          <a:xfrm>
            <a:off x="932152" y="462301"/>
            <a:ext cx="10449118" cy="8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SKU и Аксессуары</a:t>
            </a:r>
            <a:endParaRPr/>
          </a:p>
        </p:txBody>
      </p:sp>
      <p:graphicFrame>
        <p:nvGraphicFramePr>
          <p:cNvPr id="333" name="Google Shape;333;p15"/>
          <p:cNvGraphicFramePr/>
          <p:nvPr/>
        </p:nvGraphicFramePr>
        <p:xfrm>
          <a:off x="475340" y="1032057"/>
          <a:ext cx="11422375" cy="4837430"/>
        </p:xfrm>
        <a:graphic>
          <a:graphicData uri="http://schemas.openxmlformats.org/drawingml/2006/table">
            <a:tbl>
              <a:tblPr firstRow="1" bandRow="1">
                <a:noFill/>
                <a:tableStyleId>{7A9D5188-9519-4AD7-84E0-C4D08BECDB57}</a:tableStyleId>
              </a:tblPr>
              <a:tblGrid>
                <a:gridCol w="3033000"/>
                <a:gridCol w="3784675"/>
                <a:gridCol w="4604700"/>
              </a:tblGrid>
              <a:tr h="33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Model 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PN 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 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SE4770 </a:t>
                      </a:r>
                      <a:endParaRPr/>
                    </a:p>
                  </a:txBody>
                  <a:tcPr marL="6350" marR="6350" marT="635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>
                    <a:solidFill>
                      <a:srgbClr val="00B0F0"/>
                    </a:solidFill>
                  </a:tcPr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 Plus 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HT730-NJN1UMBG 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38+WiFi+WWAN 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HT730-NJN12MBG 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29+WiFi+WWAN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</a:t>
                      </a:r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NJ61 UMG</a:t>
                      </a: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38+WiFi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HT730-NJ612MBG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29+WiFi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HT730-NH61UMBG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38+WiFi+Heater version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SE5800</a:t>
                      </a:r>
                      <a:endParaRPr/>
                    </a:p>
                  </a:txBody>
                  <a:tcPr marL="6350" marR="6350" marT="635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>
                    <a:solidFill>
                      <a:srgbClr val="00B0F0"/>
                    </a:solidFill>
                  </a:tcPr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 Plus LR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HT730-LJN1UMBG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38+WiFi+WWAN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HT730-LJN12MBG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29+WiFi+WWAN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HT730-LJ61UMBG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38+WiFi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HT730-LJ612MBG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29+WiFi</a:t>
                      </a:r>
                      <a:endParaRPr/>
                    </a:p>
                  </a:txBody>
                  <a:tcPr marL="6350" marR="6350" marT="6350" marB="0" anchor="b"/>
                </a:tc>
              </a:tr>
              <a:tr h="33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HT730-LJ614MBG</a:t>
                      </a:r>
                      <a:endParaRPr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47+WiFi</a:t>
                      </a:r>
                      <a:endParaRPr/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1209" y="0"/>
            <a:ext cx="8706992" cy="670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6"/>
          <p:cNvSpPr txBox="1"/>
          <p:nvPr/>
        </p:nvSpPr>
        <p:spPr>
          <a:xfrm>
            <a:off x="997466" y="473187"/>
            <a:ext cx="10449118" cy="8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SKU и 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Аксессуары</a:t>
            </a:r>
            <a:endParaRPr/>
          </a:p>
        </p:txBody>
      </p:sp>
      <p:pic>
        <p:nvPicPr>
          <p:cNvPr id="340" name="Google Shape;34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77723" y="1676400"/>
            <a:ext cx="1824909" cy="485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89" y="-21772"/>
            <a:ext cx="12163011" cy="687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"/>
          <p:cNvSpPr/>
          <p:nvPr/>
        </p:nvSpPr>
        <p:spPr>
          <a:xfrm>
            <a:off x="312234" y="1184144"/>
            <a:ext cx="11541511" cy="4712852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8"/>
          <p:cNvSpPr txBox="1"/>
          <p:nvPr/>
        </p:nvSpPr>
        <p:spPr>
          <a:xfrm>
            <a:off x="1036638" y="536904"/>
            <a:ext cx="10449118" cy="8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Мобильное решение HT730P и Unitech Orchestra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3" name="Google Shape;353;p18"/>
          <p:cNvGrpSpPr/>
          <p:nvPr/>
        </p:nvGrpSpPr>
        <p:grpSpPr>
          <a:xfrm>
            <a:off x="5547153" y="1256914"/>
            <a:ext cx="1428087" cy="1918793"/>
            <a:chOff x="5496820" y="1685749"/>
            <a:chExt cx="1428087" cy="1918793"/>
          </a:xfrm>
        </p:grpSpPr>
        <p:sp>
          <p:nvSpPr>
            <p:cNvPr id="354" name="Google Shape;354;p18"/>
            <p:cNvSpPr/>
            <p:nvPr/>
          </p:nvSpPr>
          <p:spPr>
            <a:xfrm>
              <a:off x="5496820" y="1685749"/>
              <a:ext cx="1315844" cy="12973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5" name="Google Shape;35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98840" y="1869593"/>
              <a:ext cx="909234" cy="8989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18"/>
            <p:cNvSpPr txBox="1"/>
            <p:nvPr/>
          </p:nvSpPr>
          <p:spPr>
            <a:xfrm>
              <a:off x="5496820" y="3142877"/>
              <a:ext cx="14280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StageGO</a:t>
              </a:r>
              <a:endParaRPr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18"/>
          <p:cNvGrpSpPr/>
          <p:nvPr/>
        </p:nvGrpSpPr>
        <p:grpSpPr>
          <a:xfrm>
            <a:off x="9129739" y="1256914"/>
            <a:ext cx="1778619" cy="1898318"/>
            <a:chOff x="8906714" y="1665199"/>
            <a:chExt cx="1778619" cy="1898318"/>
          </a:xfrm>
        </p:grpSpPr>
        <p:sp>
          <p:nvSpPr>
            <p:cNvPr id="358" name="Google Shape;358;p18"/>
            <p:cNvSpPr/>
            <p:nvPr/>
          </p:nvSpPr>
          <p:spPr>
            <a:xfrm>
              <a:off x="9138102" y="1665199"/>
              <a:ext cx="1315844" cy="12973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9" name="Google Shape;359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40122" y="1869593"/>
              <a:ext cx="911805" cy="8989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18"/>
            <p:cNvSpPr txBox="1"/>
            <p:nvPr/>
          </p:nvSpPr>
          <p:spPr>
            <a:xfrm>
              <a:off x="8906714" y="3101852"/>
              <a:ext cx="17786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OEMConfig</a:t>
              </a:r>
              <a:endParaRPr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18"/>
          <p:cNvSpPr txBox="1"/>
          <p:nvPr/>
        </p:nvSpPr>
        <p:spPr>
          <a:xfrm>
            <a:off x="505364" y="3155232"/>
            <a:ext cx="3590124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MoboLink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это идеальное решение EMM. Установите MoboLink на свои устройства с помощью Android Enterprise ZeroTouch или QRCode и легко и безопасно удаленно контролируйте, настраивайте и управляйте всеми вашими устройствами, подключенными к Интернету.REST API MDM также доступны для интеграции с другими вашими бизнес-системами.</a:t>
            </a:r>
            <a:endParaRPr/>
          </a:p>
        </p:txBody>
      </p:sp>
      <p:grpSp>
        <p:nvGrpSpPr>
          <p:cNvPr id="362" name="Google Shape;362;p18"/>
          <p:cNvGrpSpPr/>
          <p:nvPr/>
        </p:nvGrpSpPr>
        <p:grpSpPr>
          <a:xfrm>
            <a:off x="711661" y="1270371"/>
            <a:ext cx="3383827" cy="1898318"/>
            <a:chOff x="691376" y="1665200"/>
            <a:chExt cx="3383827" cy="1898318"/>
          </a:xfrm>
        </p:grpSpPr>
        <p:sp>
          <p:nvSpPr>
            <p:cNvPr id="363" name="Google Shape;363;p18"/>
            <p:cNvSpPr/>
            <p:nvPr/>
          </p:nvSpPr>
          <p:spPr>
            <a:xfrm>
              <a:off x="1650948" y="1665200"/>
              <a:ext cx="1315844" cy="12973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4" name="Google Shape;364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1119" y="1869593"/>
              <a:ext cx="909234" cy="888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18"/>
            <p:cNvSpPr txBox="1"/>
            <p:nvPr/>
          </p:nvSpPr>
          <p:spPr>
            <a:xfrm>
              <a:off x="691376" y="3101853"/>
              <a:ext cx="33838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MoboLink</a:t>
              </a:r>
              <a:endParaRPr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" name="Google Shape;366;p18"/>
          <p:cNvSpPr txBox="1"/>
          <p:nvPr/>
        </p:nvSpPr>
        <p:spPr>
          <a:xfrm>
            <a:off x="4279483" y="3094953"/>
            <a:ext cx="3794729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StageGO </a:t>
            </a:r>
            <a:r>
              <a:rPr lang="en-US" sz="15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это лучшее решение для настройки устройств, совместимое с Android Регистрация корпоративных устройств. Регистрация StageGO с ZeroTouch или QRCode предоставит вам возможность безопасно управлять корпоративными устройствами Unitech, принадлежащими компании, без необходимости их подключения к сети. Обновите MoboLink позже, если вы будете готовы перейти к онлайн-управлению EMM-процессами.</a:t>
            </a:r>
            <a:endParaRPr/>
          </a:p>
        </p:txBody>
      </p:sp>
      <p:sp>
        <p:nvSpPr>
          <p:cNvPr id="367" name="Google Shape;367;p18"/>
          <p:cNvSpPr txBox="1"/>
          <p:nvPr/>
        </p:nvSpPr>
        <p:spPr>
          <a:xfrm>
            <a:off x="8220609" y="3094953"/>
            <a:ext cx="346602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Мобильное устройство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HT730P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поддерживают стандарт Android Enterprise OEMConfig. Сочетая в себе лучшее из обоих миров, вы сможете использовать свое любимое программное обеспечение EMM сторонних производителей и при этом  будете иметь возможность настраивать специальные пользовательские настройки, предлагаемые приложением OEMConfig.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/>
          <p:nvPr/>
        </p:nvSpPr>
        <p:spPr>
          <a:xfrm>
            <a:off x="932152" y="462301"/>
            <a:ext cx="10449118" cy="8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Мобильное решение HT730P и Unitech Orchestra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3" name="Google Shape;373;p19"/>
          <p:cNvGrpSpPr/>
          <p:nvPr/>
        </p:nvGrpSpPr>
        <p:grpSpPr>
          <a:xfrm>
            <a:off x="167676" y="1342260"/>
            <a:ext cx="11943736" cy="5190050"/>
            <a:chOff x="-22320" y="1050945"/>
            <a:chExt cx="11943736" cy="5361622"/>
          </a:xfrm>
        </p:grpSpPr>
        <p:sp>
          <p:nvSpPr>
            <p:cNvPr id="374" name="Google Shape;374;p19"/>
            <p:cNvSpPr/>
            <p:nvPr/>
          </p:nvSpPr>
          <p:spPr>
            <a:xfrm>
              <a:off x="-22320" y="1050945"/>
              <a:ext cx="11916140" cy="5361622"/>
            </a:xfrm>
            <a:prstGeom prst="roundRect">
              <a:avLst>
                <a:gd name="adj" fmla="val 16667"/>
              </a:avLst>
            </a:prstGeom>
            <a:solidFill>
              <a:srgbClr val="DDEAF6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5" name="Google Shape;375;p19"/>
            <p:cNvGrpSpPr/>
            <p:nvPr/>
          </p:nvGrpSpPr>
          <p:grpSpPr>
            <a:xfrm>
              <a:off x="1480985" y="1314528"/>
              <a:ext cx="1244113" cy="1151475"/>
              <a:chOff x="924101" y="1342260"/>
              <a:chExt cx="1315844" cy="1297353"/>
            </a:xfrm>
          </p:grpSpPr>
          <p:sp>
            <p:nvSpPr>
              <p:cNvPr id="376" name="Google Shape;376;p19"/>
              <p:cNvSpPr/>
              <p:nvPr/>
            </p:nvSpPr>
            <p:spPr>
              <a:xfrm>
                <a:off x="924101" y="1342260"/>
                <a:ext cx="1315844" cy="129735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77" name="Google Shape;377;p1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25848" y="1515633"/>
                <a:ext cx="947734" cy="9477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8" name="Google Shape;378;p19"/>
            <p:cNvGrpSpPr/>
            <p:nvPr/>
          </p:nvGrpSpPr>
          <p:grpSpPr>
            <a:xfrm>
              <a:off x="4070506" y="1313252"/>
              <a:ext cx="1244113" cy="1151475"/>
              <a:chOff x="3129142" y="1433060"/>
              <a:chExt cx="1315844" cy="1297353"/>
            </a:xfrm>
          </p:grpSpPr>
          <p:sp>
            <p:nvSpPr>
              <p:cNvPr id="379" name="Google Shape;379;p19"/>
              <p:cNvSpPr/>
              <p:nvPr/>
            </p:nvSpPr>
            <p:spPr>
              <a:xfrm>
                <a:off x="3129142" y="1433060"/>
                <a:ext cx="1315844" cy="129735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0" name="Google Shape;380;p1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335719" y="1620784"/>
                <a:ext cx="924403" cy="9125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1" name="Google Shape;381;p19"/>
            <p:cNvGrpSpPr/>
            <p:nvPr/>
          </p:nvGrpSpPr>
          <p:grpSpPr>
            <a:xfrm>
              <a:off x="6896059" y="1313251"/>
              <a:ext cx="1244113" cy="1151475"/>
              <a:chOff x="5286402" y="1433060"/>
              <a:chExt cx="1315844" cy="1297353"/>
            </a:xfrm>
          </p:grpSpPr>
          <p:sp>
            <p:nvSpPr>
              <p:cNvPr id="382" name="Google Shape;382;p19"/>
              <p:cNvSpPr/>
              <p:nvPr/>
            </p:nvSpPr>
            <p:spPr>
              <a:xfrm>
                <a:off x="5286402" y="1433060"/>
                <a:ext cx="1315844" cy="129735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3" name="Google Shape;383;p1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495975" y="1653440"/>
                <a:ext cx="888948" cy="8687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4" name="Google Shape;384;p19"/>
            <p:cNvGrpSpPr/>
            <p:nvPr/>
          </p:nvGrpSpPr>
          <p:grpSpPr>
            <a:xfrm>
              <a:off x="9471234" y="1314528"/>
              <a:ext cx="1239781" cy="1161035"/>
              <a:chOff x="7747016" y="1433060"/>
              <a:chExt cx="1315844" cy="1297353"/>
            </a:xfrm>
          </p:grpSpPr>
          <p:sp>
            <p:nvSpPr>
              <p:cNvPr id="385" name="Google Shape;385;p19"/>
              <p:cNvSpPr/>
              <p:nvPr/>
            </p:nvSpPr>
            <p:spPr>
              <a:xfrm>
                <a:off x="7747016" y="1433060"/>
                <a:ext cx="1315844" cy="1297353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6" name="Google Shape;386;p1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923461" y="1620784"/>
                <a:ext cx="963751" cy="9637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87" name="Google Shape;387;p19"/>
            <p:cNvSpPr txBox="1"/>
            <p:nvPr/>
          </p:nvSpPr>
          <p:spPr>
            <a:xfrm>
              <a:off x="389204" y="2376622"/>
              <a:ext cx="33352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Enterprise Launcher</a:t>
              </a:r>
              <a:endParaRPr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9"/>
            <p:cNvSpPr txBox="1"/>
            <p:nvPr/>
          </p:nvSpPr>
          <p:spPr>
            <a:xfrm>
              <a:off x="3967412" y="2372480"/>
              <a:ext cx="180370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Battery Info</a:t>
              </a:r>
              <a:endParaRPr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9"/>
            <p:cNvSpPr txBox="1"/>
            <p:nvPr/>
          </p:nvSpPr>
          <p:spPr>
            <a:xfrm>
              <a:off x="6352599" y="2372305"/>
              <a:ext cx="23819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Software Update</a:t>
              </a:r>
              <a:endParaRPr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9"/>
            <p:cNvSpPr txBox="1"/>
            <p:nvPr/>
          </p:nvSpPr>
          <p:spPr>
            <a:xfrm>
              <a:off x="8801862" y="2359583"/>
              <a:ext cx="31195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System Update Center</a:t>
              </a:r>
              <a:endParaRPr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9"/>
            <p:cNvSpPr txBox="1"/>
            <p:nvPr/>
          </p:nvSpPr>
          <p:spPr>
            <a:xfrm>
              <a:off x="351429" y="2798561"/>
              <a:ext cx="3205416" cy="964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Заблокируйте устройства, включив режим киоска и оставив доступ только к разрешённым приложениям и настройкам.</a:t>
              </a:r>
              <a:endParaRPr/>
            </a:p>
          </p:txBody>
        </p:sp>
        <p:sp>
          <p:nvSpPr>
            <p:cNvPr id="392" name="Google Shape;392;p19"/>
            <p:cNvSpPr txBox="1"/>
            <p:nvPr/>
          </p:nvSpPr>
          <p:spPr>
            <a:xfrm>
              <a:off x="298180" y="3731756"/>
              <a:ext cx="3188585" cy="2528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2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F1115"/>
                </a:buClr>
                <a:buSzPts val="1500"/>
                <a:buFont typeface="Calibri"/>
                <a:buNone/>
              </a:pPr>
              <a:r>
                <a:rPr lang="en-US" sz="1500" b="0" i="0">
                  <a:solidFill>
                    <a:srgbClr val="0F1115"/>
                  </a:solidFill>
                  <a:latin typeface="Calibri"/>
                  <a:ea typeface="Calibri"/>
                  <a:cs typeface="Calibri"/>
                  <a:sym typeface="Calibri"/>
                </a:rPr>
                <a:t>Полный контроль над устройством для использования в строго регламентированных сценариях. Пользователь может работать только с теми приложениями и функциями, которые администратор добавил в «белый список». Это повышает безопасность, фокусирует на задачах и предотвращает несанкционированные действия.</a:t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9"/>
            <p:cNvSpPr txBox="1"/>
            <p:nvPr/>
          </p:nvSpPr>
          <p:spPr>
            <a:xfrm>
              <a:off x="3549959" y="2768869"/>
              <a:ext cx="2532316" cy="1195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Отслеживайте расширенную информацию о состоянии батареи устройства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9"/>
            <p:cNvSpPr txBox="1"/>
            <p:nvPr/>
          </p:nvSpPr>
          <p:spPr>
            <a:xfrm>
              <a:off x="3587678" y="3731756"/>
              <a:ext cx="2562750" cy="2400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0F1115"/>
                  </a:solidFill>
                  <a:latin typeface="Calibri"/>
                  <a:ea typeface="Calibri"/>
                  <a:cs typeface="Calibri"/>
                  <a:sym typeface="Calibri"/>
                </a:rPr>
                <a:t>Такую</a:t>
              </a:r>
              <a:r>
                <a:rPr lang="en-US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как количество циклов зарядки и разрядки, процентное содержание заряда и дату изготовления. Благодаря автоматическому ведению журнала и просмотру исторических данных вы сможете заранее определить время замены батареи.</a:t>
              </a:r>
              <a:endParaRPr/>
            </a:p>
          </p:txBody>
        </p:sp>
        <p:sp>
          <p:nvSpPr>
            <p:cNvPr id="395" name="Google Shape;395;p19"/>
            <p:cNvSpPr txBox="1"/>
            <p:nvPr/>
          </p:nvSpPr>
          <p:spPr>
            <a:xfrm>
              <a:off x="6260107" y="3977977"/>
              <a:ext cx="2562751" cy="2169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Вы можете втоматически обновлять все приложения сразу или выбрать только те, которые хотитео бновить. Когда для этого устройства будут доступны новые приложения, вы также сможете установить их всего несколькими нажатиями.</a:t>
              </a:r>
              <a:endParaRPr/>
            </a:p>
          </p:txBody>
        </p:sp>
        <p:sp>
          <p:nvSpPr>
            <p:cNvPr id="396" name="Google Shape;396;p19"/>
            <p:cNvSpPr txBox="1"/>
            <p:nvPr/>
          </p:nvSpPr>
          <p:spPr>
            <a:xfrm>
              <a:off x="6275757" y="2735085"/>
              <a:ext cx="2553701" cy="1246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Это приложение поддерживает актуальность всего установленного вами программного обеспечения Unitech.</a:t>
              </a:r>
              <a:endParaRPr/>
            </a:p>
          </p:txBody>
        </p:sp>
        <p:sp>
          <p:nvSpPr>
            <p:cNvPr id="397" name="Google Shape;397;p19"/>
            <p:cNvSpPr txBox="1"/>
            <p:nvPr/>
          </p:nvSpPr>
          <p:spPr>
            <a:xfrm>
              <a:off x="8948187" y="3762928"/>
              <a:ext cx="2648013" cy="2062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операционной системы в режиме онлайн OTA (по воздуху) или, в качестве альтернативы, выбирать файл встроенного ПО в локальной файловой системе для выполнения автономных обновлений.</a:t>
              </a:r>
              <a:endParaRPr/>
            </a:p>
          </p:txBody>
        </p:sp>
        <p:sp>
          <p:nvSpPr>
            <p:cNvPr id="398" name="Google Shape;398;p19"/>
            <p:cNvSpPr txBox="1"/>
            <p:nvPr/>
          </p:nvSpPr>
          <p:spPr>
            <a:xfrm>
              <a:off x="8906300" y="2768869"/>
              <a:ext cx="2506477" cy="784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Центр обновления системы позволяет проверять и устанавливать обновления </a:t>
              </a:r>
              <a:endParaRPr/>
            </a:p>
          </p:txBody>
        </p:sp>
      </p:grpSp>
      <p:sp>
        <p:nvSpPr>
          <p:cNvPr id="399" name="Google Shape;399;p19"/>
          <p:cNvSpPr/>
          <p:nvPr/>
        </p:nvSpPr>
        <p:spPr>
          <a:xfrm>
            <a:off x="4702629" y="1199441"/>
            <a:ext cx="3124200" cy="52251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50943"/>
            <a:ext cx="12192000" cy="433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2086" y="2924120"/>
            <a:ext cx="2635790" cy="263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 descr="https://www.ute.com/uploads/images/product/mobile%20computer/Enterprise%20Tablets/RT112/RT112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8869" y="523554"/>
            <a:ext cx="5036356" cy="503635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"/>
          <p:cNvSpPr/>
          <p:nvPr/>
        </p:nvSpPr>
        <p:spPr>
          <a:xfrm>
            <a:off x="684880" y="5905835"/>
            <a:ext cx="28889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Кнопочные терминалы</a:t>
            </a:r>
            <a:endParaRPr/>
          </a:p>
        </p:txBody>
      </p:sp>
      <p:pic>
        <p:nvPicPr>
          <p:cNvPr id="132" name="Google Shape;132;p2" descr="https://www.ute.com/uploads/images/product/mobile%20computer/Enterprise%20Tablets/TB170/TB170_1_small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1614" y="1438509"/>
            <a:ext cx="5040888" cy="504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4918" y="1691831"/>
            <a:ext cx="1542609" cy="387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 descr="https://www.ute.com/uploads/images/product/mobile%20computer/Handheld%20Terminals/HT330/HT330_front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51857" y="2641306"/>
            <a:ext cx="2808312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/>
          <p:nvPr/>
        </p:nvSpPr>
        <p:spPr>
          <a:xfrm>
            <a:off x="3682652" y="5905835"/>
            <a:ext cx="26917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Бескнопочные терминалы</a:t>
            </a:r>
            <a:endParaRPr/>
          </a:p>
        </p:txBody>
      </p:sp>
      <p:sp>
        <p:nvSpPr>
          <p:cNvPr id="136" name="Google Shape;136;p2"/>
          <p:cNvSpPr/>
          <p:nvPr/>
        </p:nvSpPr>
        <p:spPr>
          <a:xfrm>
            <a:off x="7017052" y="5905825"/>
            <a:ext cx="13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Планшеты</a:t>
            </a:r>
            <a:endParaRPr/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9">
            <a:alphaModFix/>
          </a:blip>
          <a:srcRect l="23183" t="5856" r="21772" b="4955"/>
          <a:stretch/>
        </p:blipFill>
        <p:spPr>
          <a:xfrm rot="1367673">
            <a:off x="10223422" y="3723944"/>
            <a:ext cx="1313133" cy="212766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/>
          <p:nvPr/>
        </p:nvSpPr>
        <p:spPr>
          <a:xfrm>
            <a:off x="9355824" y="5913200"/>
            <a:ext cx="119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Сканеры</a:t>
            </a:r>
            <a:endParaRPr/>
          </a:p>
        </p:txBody>
      </p:sp>
      <p:pic>
        <p:nvPicPr>
          <p:cNvPr id="139" name="Google Shape;13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35643" y="4444409"/>
            <a:ext cx="1520245" cy="149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 descr="https://www.ute.com/uploads/images/product/mobile%20computer/Touch%20Computers/PA768/PA768-bumper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65419" y="2680180"/>
            <a:ext cx="2939480" cy="293948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"/>
          <p:cNvSpPr txBox="1"/>
          <p:nvPr/>
        </p:nvSpPr>
        <p:spPr>
          <a:xfrm>
            <a:off x="978452" y="466894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Мобильные решения для бизнеса</a:t>
            </a:r>
            <a:endParaRPr/>
          </a:p>
        </p:txBody>
      </p:sp>
      <p:pic>
        <p:nvPicPr>
          <p:cNvPr id="142" name="Google Shape;142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061251" y="407144"/>
            <a:ext cx="2921364" cy="69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" descr="https://www.ute.com/uploads/images/product/mobile%20computer/Wearable%20Computer/WD200/WD200-2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81203" y="3770701"/>
            <a:ext cx="2252192" cy="225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662616" y="4263655"/>
            <a:ext cx="1987489" cy="198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22748" y="1911341"/>
            <a:ext cx="1912938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46536" y="3061116"/>
            <a:ext cx="2684681" cy="2684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"/>
          <p:cNvSpPr txBox="1"/>
          <p:nvPr/>
        </p:nvSpPr>
        <p:spPr>
          <a:xfrm>
            <a:off x="932152" y="462301"/>
            <a:ext cx="10449118" cy="8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Мобильное решение HT730P и Unitech Orchestra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0"/>
          <p:cNvSpPr/>
          <p:nvPr/>
        </p:nvSpPr>
        <p:spPr>
          <a:xfrm>
            <a:off x="167676" y="1342260"/>
            <a:ext cx="11850153" cy="519005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0"/>
          <p:cNvSpPr/>
          <p:nvPr/>
        </p:nvSpPr>
        <p:spPr>
          <a:xfrm>
            <a:off x="1631101" y="1898581"/>
            <a:ext cx="1237224" cy="111462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0"/>
          <p:cNvSpPr/>
          <p:nvPr/>
        </p:nvSpPr>
        <p:spPr>
          <a:xfrm>
            <a:off x="5513921" y="1977159"/>
            <a:ext cx="1237224" cy="111462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0"/>
          <p:cNvSpPr/>
          <p:nvPr/>
        </p:nvSpPr>
        <p:spPr>
          <a:xfrm>
            <a:off x="9083276" y="1988045"/>
            <a:ext cx="1237224" cy="111462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0"/>
          <p:cNvSpPr txBox="1"/>
          <p:nvPr/>
        </p:nvSpPr>
        <p:spPr>
          <a:xfrm>
            <a:off x="536104" y="3069860"/>
            <a:ext cx="33167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File Manager</a:t>
            </a:r>
            <a:endParaRPr sz="2400"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0"/>
          <p:cNvSpPr txBox="1"/>
          <p:nvPr/>
        </p:nvSpPr>
        <p:spPr>
          <a:xfrm>
            <a:off x="5628471" y="3058914"/>
            <a:ext cx="17937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UNote</a:t>
            </a:r>
            <a:endParaRPr sz="2400"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0"/>
          <p:cNvSpPr txBox="1"/>
          <p:nvPr/>
        </p:nvSpPr>
        <p:spPr>
          <a:xfrm>
            <a:off x="9117897" y="3013209"/>
            <a:ext cx="17937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Startup</a:t>
            </a:r>
            <a:endParaRPr sz="2400"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0"/>
          <p:cNvSpPr txBox="1"/>
          <p:nvPr/>
        </p:nvSpPr>
        <p:spPr>
          <a:xfrm>
            <a:off x="486401" y="3937285"/>
            <a:ext cx="3583844" cy="20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600"/>
              <a:buFont typeface="Calibri"/>
              <a:buNone/>
            </a:pPr>
            <a:r>
              <a:rPr lang="en-US" sz="1600" b="0" i="0">
                <a:solidFill>
                  <a:srgbClr val="0F1115"/>
                </a:solidFill>
                <a:latin typeface="Calibri"/>
                <a:ea typeface="Calibri"/>
                <a:cs typeface="Calibri"/>
                <a:sym typeface="Calibri"/>
              </a:rPr>
              <a:t>Управляйте файлами и каталогами во внутреннем и внешнем хранилищах. Вы даже можете заархивировать каталог в один zip-файл, поделиться им через Bluetooth, электронную почту или Онлайн-хранилище и возможность извлечь zip-файл - и все это всего несколькими нажатиями.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0"/>
          <p:cNvSpPr txBox="1"/>
          <p:nvPr/>
        </p:nvSpPr>
        <p:spPr>
          <a:xfrm>
            <a:off x="4606362" y="3901284"/>
            <a:ext cx="331673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F1115"/>
                </a:solidFill>
                <a:latin typeface="Calibri"/>
                <a:ea typeface="Calibri"/>
                <a:cs typeface="Calibri"/>
                <a:sym typeface="Calibri"/>
              </a:rPr>
              <a:t>UNote - это простой текстовый редактор. Вы можете использовать Используйте UNote для сохранения отсканированных штрих-кодов, открытия и просмотра файлов журналов для устранения неполадок и многого другого.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0"/>
          <p:cNvSpPr txBox="1"/>
          <p:nvPr/>
        </p:nvSpPr>
        <p:spPr>
          <a:xfrm>
            <a:off x="8310784" y="3846561"/>
            <a:ext cx="317092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Startup позволяет автоматически запускать приложения при загрузке устройства. Вы можете определить, какие приложения будут запускаться автоматически, и порядок их запуска.</a:t>
            </a:r>
            <a:endParaRPr/>
          </a:p>
        </p:txBody>
      </p:sp>
      <p:sp>
        <p:nvSpPr>
          <p:cNvPr id="415" name="Google Shape;415;p20"/>
          <p:cNvSpPr/>
          <p:nvPr/>
        </p:nvSpPr>
        <p:spPr>
          <a:xfrm>
            <a:off x="4702629" y="1199441"/>
            <a:ext cx="3124200" cy="52251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Производительность</a:t>
            </a:r>
            <a:endParaRPr/>
          </a:p>
        </p:txBody>
      </p:sp>
      <p:pic>
        <p:nvPicPr>
          <p:cNvPr id="416" name="Google Shape;41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8526" y="2071790"/>
            <a:ext cx="805912" cy="80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9933" y="2133605"/>
            <a:ext cx="899187" cy="86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9802" y="2148251"/>
            <a:ext cx="824353" cy="814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1"/>
          <p:cNvSpPr/>
          <p:nvPr/>
        </p:nvSpPr>
        <p:spPr>
          <a:xfrm>
            <a:off x="167676" y="1342260"/>
            <a:ext cx="11850153" cy="519005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1"/>
          <p:cNvSpPr/>
          <p:nvPr/>
        </p:nvSpPr>
        <p:spPr>
          <a:xfrm>
            <a:off x="1631101" y="1898581"/>
            <a:ext cx="1237224" cy="111462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1"/>
          <p:cNvSpPr/>
          <p:nvPr/>
        </p:nvSpPr>
        <p:spPr>
          <a:xfrm>
            <a:off x="5513921" y="1977159"/>
            <a:ext cx="1237224" cy="111462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1"/>
          <p:cNvSpPr/>
          <p:nvPr/>
        </p:nvSpPr>
        <p:spPr>
          <a:xfrm>
            <a:off x="9083276" y="1988045"/>
            <a:ext cx="1237224" cy="111462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1"/>
          <p:cNvSpPr txBox="1"/>
          <p:nvPr/>
        </p:nvSpPr>
        <p:spPr>
          <a:xfrm>
            <a:off x="486401" y="3937285"/>
            <a:ext cx="3583844" cy="131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F1115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0F1115"/>
                </a:solidFill>
                <a:latin typeface="Calibri"/>
                <a:ea typeface="Calibri"/>
                <a:cs typeface="Calibri"/>
                <a:sym typeface="Calibri"/>
              </a:rPr>
              <a:t>Настройте все параметры сканера с помощью удобного пользовательского интерфейса и включите функцию ввода данных со сканера как с виртуальной клавиатуры.</a:t>
            </a:r>
            <a:endParaRPr/>
          </a:p>
        </p:txBody>
      </p:sp>
      <p:sp>
        <p:nvSpPr>
          <p:cNvPr id="428" name="Google Shape;428;p21"/>
          <p:cNvSpPr txBox="1"/>
          <p:nvPr/>
        </p:nvSpPr>
        <p:spPr>
          <a:xfrm>
            <a:off x="4434385" y="3919417"/>
            <a:ext cx="331673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F1115"/>
                </a:solidFill>
                <a:latin typeface="Calibri"/>
                <a:ea typeface="Calibri"/>
                <a:cs typeface="Calibri"/>
                <a:sym typeface="Calibri"/>
              </a:rPr>
              <a:t>Перепрограммируйте функции физических кнопок на вашем устройстве. Вы можете настроить кнопку так, чтобы она действовала как другая клавиша или запускала приложение при нажатии кнопки.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1"/>
          <p:cNvSpPr txBox="1"/>
          <p:nvPr/>
        </p:nvSpPr>
        <p:spPr>
          <a:xfrm>
            <a:off x="8164977" y="3846561"/>
            <a:ext cx="331673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Настройте расширенные параметры беспроводной сети, такие как режим энергосбережения и параметры роуминга, чтобы сделать беспроводную сеть более подходящей для работы в различных бизнес-процессах.</a:t>
            </a: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4702629" y="1199441"/>
            <a:ext cx="3124200" cy="52251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Производительность</a:t>
            </a:r>
            <a:endParaRPr/>
          </a:p>
        </p:txBody>
      </p:sp>
      <p:sp>
        <p:nvSpPr>
          <p:cNvPr id="431" name="Google Shape;431;p21"/>
          <p:cNvSpPr txBox="1"/>
          <p:nvPr/>
        </p:nvSpPr>
        <p:spPr>
          <a:xfrm>
            <a:off x="932152" y="462301"/>
            <a:ext cx="10449118" cy="8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Мобильное решение HT730P и Unitech Orchestra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6757" y="2055522"/>
            <a:ext cx="805912" cy="80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0452" y="2169878"/>
            <a:ext cx="844519" cy="723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98932" y="2148107"/>
            <a:ext cx="805912" cy="800746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1"/>
          <p:cNvSpPr txBox="1"/>
          <p:nvPr/>
        </p:nvSpPr>
        <p:spPr>
          <a:xfrm>
            <a:off x="687613" y="3137493"/>
            <a:ext cx="3124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Unitech Scanner Utility</a:t>
            </a:r>
            <a:endParaRPr sz="2400"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5238740" y="3106171"/>
            <a:ext cx="21472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Key Remap</a:t>
            </a:r>
            <a:endParaRPr sz="2400"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1"/>
          <p:cNvSpPr txBox="1"/>
          <p:nvPr/>
        </p:nvSpPr>
        <p:spPr>
          <a:xfrm>
            <a:off x="8557985" y="3106170"/>
            <a:ext cx="28723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WLAN Advanced</a:t>
            </a:r>
            <a:endParaRPr sz="2400"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"/>
          <p:cNvSpPr/>
          <p:nvPr/>
        </p:nvSpPr>
        <p:spPr>
          <a:xfrm>
            <a:off x="6096000" y="0"/>
            <a:ext cx="7874000" cy="6858000"/>
          </a:xfrm>
          <a:prstGeom prst="parallelogram">
            <a:avLst>
              <a:gd name="adj" fmla="val 25000"/>
            </a:avLst>
          </a:prstGeom>
          <a:solidFill>
            <a:srgbClr val="78C2F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2"/>
          <p:cNvSpPr/>
          <p:nvPr/>
        </p:nvSpPr>
        <p:spPr>
          <a:xfrm>
            <a:off x="7594600" y="1626234"/>
            <a:ext cx="3911600" cy="2184400"/>
          </a:xfrm>
          <a:prstGeom prst="parallelogram">
            <a:avLst>
              <a:gd name="adj" fmla="val 25000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EA530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Защищенный терминал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2"/>
          <p:cNvSpPr/>
          <p:nvPr/>
        </p:nvSpPr>
        <p:spPr>
          <a:xfrm>
            <a:off x="-228600" y="0"/>
            <a:ext cx="8033886" cy="6858000"/>
          </a:xfrm>
          <a:prstGeom prst="parallelogram">
            <a:avLst>
              <a:gd name="adj" fmla="val 25000"/>
            </a:avLst>
          </a:prstGeom>
          <a:gradFill>
            <a:gsLst>
              <a:gs pos="0">
                <a:srgbClr val="929292"/>
              </a:gs>
              <a:gs pos="23000">
                <a:srgbClr val="929292"/>
              </a:gs>
              <a:gs pos="69000">
                <a:srgbClr val="7B7B7B"/>
              </a:gs>
              <a:gs pos="97000">
                <a:srgbClr val="737373"/>
              </a:gs>
              <a:gs pos="100000">
                <a:srgbClr val="737373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2"/>
          <p:cNvSpPr/>
          <p:nvPr/>
        </p:nvSpPr>
        <p:spPr>
          <a:xfrm>
            <a:off x="0" y="6212962"/>
            <a:ext cx="5934419" cy="1750191"/>
          </a:xfrm>
          <a:prstGeom prst="can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2"/>
          <p:cNvSpPr txBox="1"/>
          <p:nvPr/>
        </p:nvSpPr>
        <p:spPr>
          <a:xfrm>
            <a:off x="1669193" y="472592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Новая модель EA530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2"/>
          <p:cNvSpPr/>
          <p:nvPr/>
        </p:nvSpPr>
        <p:spPr>
          <a:xfrm>
            <a:off x="7708900" y="2019300"/>
            <a:ext cx="426586" cy="355600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2"/>
          <p:cNvSpPr txBox="1"/>
          <p:nvPr/>
        </p:nvSpPr>
        <p:spPr>
          <a:xfrm>
            <a:off x="6055293" y="4201008"/>
            <a:ext cx="72009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Бюджетный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Защищенный смартфон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6265" y="1505111"/>
            <a:ext cx="2522693" cy="5141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3"/>
          <p:cNvSpPr/>
          <p:nvPr/>
        </p:nvSpPr>
        <p:spPr>
          <a:xfrm>
            <a:off x="1736117" y="0"/>
            <a:ext cx="8033886" cy="6858000"/>
          </a:xfrm>
          <a:prstGeom prst="parallelogram">
            <a:avLst>
              <a:gd name="adj" fmla="val 25000"/>
            </a:avLst>
          </a:prstGeom>
          <a:solidFill>
            <a:srgbClr val="78C2F4"/>
          </a:solidFill>
          <a:ln w="12700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3"/>
          <p:cNvSpPr/>
          <p:nvPr/>
        </p:nvSpPr>
        <p:spPr>
          <a:xfrm>
            <a:off x="1936909" y="5826460"/>
            <a:ext cx="5934419" cy="1750191"/>
          </a:xfrm>
          <a:prstGeom prst="can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3"/>
          <p:cNvSpPr txBox="1"/>
          <p:nvPr/>
        </p:nvSpPr>
        <p:spPr>
          <a:xfrm>
            <a:off x="934625" y="444708"/>
            <a:ext cx="7124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EA530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3"/>
          <p:cNvSpPr/>
          <p:nvPr/>
        </p:nvSpPr>
        <p:spPr>
          <a:xfrm>
            <a:off x="6626821" y="4626676"/>
            <a:ext cx="5280250" cy="10278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Память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6GB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RAM +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64GB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UFS  Flash</a:t>
            </a:r>
            <a:endParaRPr sz="2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23"/>
          <p:cNvSpPr/>
          <p:nvPr/>
        </p:nvSpPr>
        <p:spPr>
          <a:xfrm>
            <a:off x="6562893" y="2334159"/>
            <a:ext cx="5344177" cy="194232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CPU MediaTek MT8781 Helio G99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8 ми-ядерный 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процессор, частотой более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2.2 GHz</a:t>
            </a:r>
            <a:endParaRPr sz="2200" b="1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* В три раза мощней чипов прошлого поколения типа P22</a:t>
            </a:r>
            <a:endParaRPr/>
          </a:p>
        </p:txBody>
      </p:sp>
      <p:sp>
        <p:nvSpPr>
          <p:cNvPr id="461" name="Google Shape;461;p23"/>
          <p:cNvSpPr/>
          <p:nvPr/>
        </p:nvSpPr>
        <p:spPr>
          <a:xfrm>
            <a:off x="6562894" y="444708"/>
            <a:ext cx="5344177" cy="16339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OC Android 15 </a:t>
            </a:r>
            <a:endParaRPr sz="2200" b="1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(обновление до Android 17)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Сертификат GMS</a:t>
            </a:r>
            <a:endParaRPr sz="24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2" name="Google Shape;462;p23"/>
          <p:cNvGrpSpPr/>
          <p:nvPr/>
        </p:nvGrpSpPr>
        <p:grpSpPr>
          <a:xfrm>
            <a:off x="445892" y="631980"/>
            <a:ext cx="5497962" cy="5927631"/>
            <a:chOff x="-2742" y="666029"/>
            <a:chExt cx="5497962" cy="5927631"/>
          </a:xfrm>
        </p:grpSpPr>
        <p:grpSp>
          <p:nvGrpSpPr>
            <p:cNvPr id="463" name="Google Shape;463;p23"/>
            <p:cNvGrpSpPr/>
            <p:nvPr/>
          </p:nvGrpSpPr>
          <p:grpSpPr>
            <a:xfrm>
              <a:off x="-2742" y="666029"/>
              <a:ext cx="5497962" cy="5927631"/>
              <a:chOff x="-2057" y="499521"/>
              <a:chExt cx="4123471" cy="4445723"/>
            </a:xfrm>
          </p:grpSpPr>
          <p:pic>
            <p:nvPicPr>
              <p:cNvPr id="464" name="Google Shape;464;p23"/>
              <p:cNvPicPr preferRelativeResize="0"/>
              <p:nvPr/>
            </p:nvPicPr>
            <p:blipFill rotWithShape="1">
              <a:blip r:embed="rId3">
                <a:alphaModFix/>
              </a:blip>
              <a:srcRect l="-16711" t="1" r="54795" b="-5545"/>
              <a:stretch/>
            </p:blipFill>
            <p:spPr>
              <a:xfrm>
                <a:off x="-2057" y="499521"/>
                <a:ext cx="4123471" cy="4445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5" name="Google Shape;465;p2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519510" y="1587735"/>
                <a:ext cx="1389600" cy="2757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6" name="Google Shape;466;p23"/>
            <p:cNvSpPr txBox="1"/>
            <p:nvPr/>
          </p:nvSpPr>
          <p:spPr>
            <a:xfrm>
              <a:off x="0" y="2402668"/>
              <a:ext cx="1691000" cy="359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Громкость +/-</a:t>
              </a:r>
              <a:endParaRPr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3"/>
            <p:cNvSpPr txBox="1"/>
            <p:nvPr/>
          </p:nvSpPr>
          <p:spPr>
            <a:xfrm>
              <a:off x="122360" y="3325979"/>
              <a:ext cx="1568640" cy="625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Кнопка сканирования</a:t>
              </a:r>
              <a:endParaRPr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8" name="Google Shape;468;p23"/>
            <p:cNvGrpSpPr/>
            <p:nvPr/>
          </p:nvGrpSpPr>
          <p:grpSpPr>
            <a:xfrm>
              <a:off x="2718406" y="1823790"/>
              <a:ext cx="385853" cy="4282369"/>
              <a:chOff x="2928690" y="1175447"/>
              <a:chExt cx="236995" cy="3038112"/>
            </a:xfrm>
          </p:grpSpPr>
          <p:cxnSp>
            <p:nvCxnSpPr>
              <p:cNvPr id="469" name="Google Shape;469;p23"/>
              <p:cNvCxnSpPr/>
              <p:nvPr/>
            </p:nvCxnSpPr>
            <p:spPr>
              <a:xfrm>
                <a:off x="2928690" y="1175447"/>
                <a:ext cx="208876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0" name="Google Shape;470;p23"/>
              <p:cNvCxnSpPr/>
              <p:nvPr/>
            </p:nvCxnSpPr>
            <p:spPr>
              <a:xfrm flipH="1">
                <a:off x="3026560" y="1175447"/>
                <a:ext cx="13137" cy="301762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" name="Google Shape;471;p23"/>
              <p:cNvCxnSpPr/>
              <p:nvPr/>
            </p:nvCxnSpPr>
            <p:spPr>
              <a:xfrm rot="10800000" flipH="1">
                <a:off x="2931604" y="4204972"/>
                <a:ext cx="234081" cy="858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72" name="Google Shape;472;p23"/>
            <p:cNvSpPr txBox="1"/>
            <p:nvPr/>
          </p:nvSpPr>
          <p:spPr>
            <a:xfrm>
              <a:off x="2310041" y="3303636"/>
              <a:ext cx="1327016" cy="359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161 мм</a:t>
              </a:r>
              <a:endParaRPr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3" name="Google Shape;473;p23"/>
            <p:cNvGrpSpPr/>
            <p:nvPr/>
          </p:nvGrpSpPr>
          <p:grpSpPr>
            <a:xfrm>
              <a:off x="3262552" y="6077278"/>
              <a:ext cx="2051131" cy="404801"/>
              <a:chOff x="3115079" y="4276593"/>
              <a:chExt cx="1462118" cy="187806"/>
            </a:xfrm>
          </p:grpSpPr>
          <p:cxnSp>
            <p:nvCxnSpPr>
              <p:cNvPr id="474" name="Google Shape;474;p23"/>
              <p:cNvCxnSpPr/>
              <p:nvPr/>
            </p:nvCxnSpPr>
            <p:spPr>
              <a:xfrm>
                <a:off x="3115079" y="4276593"/>
                <a:ext cx="1071" cy="16987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5" name="Google Shape;475;p23"/>
              <p:cNvCxnSpPr/>
              <p:nvPr/>
            </p:nvCxnSpPr>
            <p:spPr>
              <a:xfrm>
                <a:off x="3116604" y="4371737"/>
                <a:ext cx="1450338" cy="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6" name="Google Shape;476;p23"/>
              <p:cNvCxnSpPr/>
              <p:nvPr/>
            </p:nvCxnSpPr>
            <p:spPr>
              <a:xfrm>
                <a:off x="4576126" y="4294524"/>
                <a:ext cx="1071" cy="16987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77" name="Google Shape;477;p23"/>
            <p:cNvSpPr txBox="1"/>
            <p:nvPr/>
          </p:nvSpPr>
          <p:spPr>
            <a:xfrm>
              <a:off x="699811" y="4646652"/>
              <a:ext cx="1141409" cy="359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14.15 мм</a:t>
              </a:r>
              <a:endParaRPr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8" name="Google Shape;478;p23"/>
          <p:cNvSpPr txBox="1"/>
          <p:nvPr/>
        </p:nvSpPr>
        <p:spPr>
          <a:xfrm>
            <a:off x="4219347" y="6268525"/>
            <a:ext cx="1123749" cy="35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76.8 мм</a:t>
            </a:r>
            <a:endParaRPr sz="1733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9" name="Google Shape;479;p23"/>
          <p:cNvCxnSpPr/>
          <p:nvPr/>
        </p:nvCxnSpPr>
        <p:spPr>
          <a:xfrm>
            <a:off x="2157371" y="4727037"/>
            <a:ext cx="435185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"/>
          <p:cNvSpPr/>
          <p:nvPr/>
        </p:nvSpPr>
        <p:spPr>
          <a:xfrm>
            <a:off x="3497390" y="-25253"/>
            <a:ext cx="8033886" cy="6858000"/>
          </a:xfrm>
          <a:prstGeom prst="parallelogram">
            <a:avLst>
              <a:gd name="adj" fmla="val 25000"/>
            </a:avLst>
          </a:prstGeom>
          <a:solidFill>
            <a:srgbClr val="78C2F4"/>
          </a:solidFill>
          <a:ln w="12700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4"/>
          <p:cNvSpPr/>
          <p:nvPr/>
        </p:nvSpPr>
        <p:spPr>
          <a:xfrm>
            <a:off x="3682885" y="5921619"/>
            <a:ext cx="5934419" cy="1750191"/>
          </a:xfrm>
          <a:prstGeom prst="can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4"/>
          <p:cNvSpPr txBox="1"/>
          <p:nvPr/>
        </p:nvSpPr>
        <p:spPr>
          <a:xfrm>
            <a:off x="1053425" y="444708"/>
            <a:ext cx="7124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EA530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4"/>
          <p:cNvSpPr/>
          <p:nvPr/>
        </p:nvSpPr>
        <p:spPr>
          <a:xfrm>
            <a:off x="359496" y="1243119"/>
            <a:ext cx="4989867" cy="216062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42950" marR="0" lvl="1" indent="-28575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6-дюймовый </a:t>
            </a:r>
            <a:r>
              <a:rPr lang="en-US" sz="2200" b="0" i="0" u="none" strike="noStrike" cap="non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цветной </a:t>
            </a:r>
            <a:endParaRPr/>
          </a:p>
          <a:p>
            <a:pPr marL="742950" marR="0" lvl="1" indent="-28575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ЖК-дисплей 1440 x 720 (HD+) </a:t>
            </a:r>
            <a:endParaRPr/>
          </a:p>
          <a:p>
            <a:pPr marL="742950" marR="0" lvl="1" indent="-28575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c яркостью экрана 500 нитс</a:t>
            </a:r>
            <a:endParaRPr sz="2200" b="0" i="0" u="none" strike="noStrike" cap="none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Поддерживает работу в перчатках до 2 мм и мокрыми руками</a:t>
            </a:r>
            <a:endParaRPr/>
          </a:p>
        </p:txBody>
      </p:sp>
      <p:sp>
        <p:nvSpPr>
          <p:cNvPr id="489" name="Google Shape;489;p24"/>
          <p:cNvSpPr/>
          <p:nvPr/>
        </p:nvSpPr>
        <p:spPr>
          <a:xfrm>
            <a:off x="359495" y="5301178"/>
            <a:ext cx="4952697" cy="7652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Камера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МП + 8 МП фронтальная</a:t>
            </a:r>
            <a:endParaRPr/>
          </a:p>
        </p:txBody>
      </p:sp>
      <p:sp>
        <p:nvSpPr>
          <p:cNvPr id="490" name="Google Shape;490;p24"/>
          <p:cNvSpPr/>
          <p:nvPr/>
        </p:nvSpPr>
        <p:spPr>
          <a:xfrm>
            <a:off x="359496" y="3573322"/>
            <a:ext cx="4952697" cy="15344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Быстросъемный аккумулятор емкостью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4250 мАч 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с возможностью теплой замены</a:t>
            </a:r>
            <a:endParaRPr sz="2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* До 12 часов работы без подзарядки</a:t>
            </a:r>
            <a:endParaRPr sz="18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1" name="Google Shape;491;p24"/>
          <p:cNvPicPr preferRelativeResize="0"/>
          <p:nvPr/>
        </p:nvPicPr>
        <p:blipFill rotWithShape="1">
          <a:blip r:embed="rId3">
            <a:alphaModFix/>
          </a:blip>
          <a:srcRect l="52635"/>
          <a:stretch/>
        </p:blipFill>
        <p:spPr>
          <a:xfrm>
            <a:off x="5411363" y="960190"/>
            <a:ext cx="4205941" cy="561623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4"/>
          <p:cNvSpPr txBox="1"/>
          <p:nvPr/>
        </p:nvSpPr>
        <p:spPr>
          <a:xfrm>
            <a:off x="6172842" y="3069991"/>
            <a:ext cx="1387451" cy="35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F-клавиша</a:t>
            </a:r>
            <a:endParaRPr sz="1733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4"/>
          <p:cNvSpPr txBox="1"/>
          <p:nvPr/>
        </p:nvSpPr>
        <p:spPr>
          <a:xfrm>
            <a:off x="6115825" y="3573322"/>
            <a:ext cx="1664867" cy="62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Кнопка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СКАН</a:t>
            </a:r>
            <a:endParaRPr sz="1733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4"/>
          <p:cNvSpPr txBox="1"/>
          <p:nvPr/>
        </p:nvSpPr>
        <p:spPr>
          <a:xfrm>
            <a:off x="6232456" y="2604156"/>
            <a:ext cx="1368112" cy="35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/>
          </a:p>
        </p:txBody>
      </p:sp>
      <p:cxnSp>
        <p:nvCxnSpPr>
          <p:cNvPr id="495" name="Google Shape;495;p24"/>
          <p:cNvCxnSpPr/>
          <p:nvPr/>
        </p:nvCxnSpPr>
        <p:spPr>
          <a:xfrm rot="10800000">
            <a:off x="5931955" y="2789926"/>
            <a:ext cx="240000" cy="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496" name="Google Shape;496;p24"/>
          <p:cNvCxnSpPr/>
          <p:nvPr/>
        </p:nvCxnSpPr>
        <p:spPr>
          <a:xfrm flipH="1">
            <a:off x="5917485" y="3742976"/>
            <a:ext cx="198340" cy="15453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497" name="Google Shape;497;p24"/>
          <p:cNvCxnSpPr/>
          <p:nvPr/>
        </p:nvCxnSpPr>
        <p:spPr>
          <a:xfrm rot="10800000">
            <a:off x="5931955" y="3220321"/>
            <a:ext cx="240000" cy="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miter lim="800000"/>
            <a:headEnd type="none" w="sm" len="sm"/>
            <a:tailEnd type="oval" w="sm" len="sm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25"/>
          <p:cNvGrpSpPr/>
          <p:nvPr/>
        </p:nvGrpSpPr>
        <p:grpSpPr>
          <a:xfrm>
            <a:off x="2445488" y="180752"/>
            <a:ext cx="9746512" cy="5741583"/>
            <a:chOff x="1053425" y="152400"/>
            <a:chExt cx="11138575" cy="5876260"/>
          </a:xfrm>
        </p:grpSpPr>
        <p:pic>
          <p:nvPicPr>
            <p:cNvPr id="504" name="Google Shape;504;p25"/>
            <p:cNvPicPr preferRelativeResize="0"/>
            <p:nvPr/>
          </p:nvPicPr>
          <p:blipFill rotWithShape="1">
            <a:blip r:embed="rId3">
              <a:alphaModFix/>
            </a:blip>
            <a:srcRect r="6847"/>
            <a:stretch/>
          </p:blipFill>
          <p:spPr>
            <a:xfrm>
              <a:off x="1053425" y="152400"/>
              <a:ext cx="11138575" cy="5876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95495" y="5284317"/>
              <a:ext cx="1896505" cy="457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6" name="Google Shape;506;p25"/>
          <p:cNvSpPr txBox="1"/>
          <p:nvPr/>
        </p:nvSpPr>
        <p:spPr>
          <a:xfrm>
            <a:off x="936467" y="470088"/>
            <a:ext cx="7124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EA530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724702" y="3429000"/>
            <a:ext cx="6007396" cy="21903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Мощная красная подсветка отчетливо видна в темноте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200"/>
              <a:buFont typeface="Roboto"/>
              <a:buChar char="-"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Радиальный и блестящие ШК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200"/>
              <a:buFont typeface="Roboto"/>
              <a:buChar char="-"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Поврежденные ШК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200"/>
              <a:buFont typeface="Roboto"/>
              <a:buChar char="-"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DPM коды</a:t>
            </a:r>
            <a:endParaRPr/>
          </a:p>
        </p:txBody>
      </p:sp>
      <p:pic>
        <p:nvPicPr>
          <p:cNvPr id="508" name="Google Shape;508;p25"/>
          <p:cNvPicPr preferRelativeResize="0"/>
          <p:nvPr/>
        </p:nvPicPr>
        <p:blipFill rotWithShape="1">
          <a:blip r:embed="rId5">
            <a:alphaModFix/>
          </a:blip>
          <a:srcRect t="33035" b="35628"/>
          <a:stretch/>
        </p:blipFill>
        <p:spPr>
          <a:xfrm>
            <a:off x="392989" y="1935382"/>
            <a:ext cx="1256829" cy="39384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5"/>
          <p:cNvSpPr txBox="1"/>
          <p:nvPr/>
        </p:nvSpPr>
        <p:spPr>
          <a:xfrm>
            <a:off x="288768" y="1281741"/>
            <a:ext cx="687926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Сканер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SE4710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7555"/>
            <a:ext cx="12280899" cy="646289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16" name="Google Shape;516;p26"/>
          <p:cNvSpPr/>
          <p:nvPr/>
        </p:nvSpPr>
        <p:spPr>
          <a:xfrm>
            <a:off x="355600" y="901700"/>
            <a:ext cx="6146800" cy="571500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Сверхпрочный корпус</a:t>
            </a: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876300" y="2177345"/>
            <a:ext cx="1625600" cy="1569154"/>
          </a:xfrm>
          <a:prstGeom prst="ellipse">
            <a:avLst/>
          </a:prstGeom>
          <a:solidFill>
            <a:schemeClr val="lt1"/>
          </a:solidFill>
          <a:ln w="444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1.5 м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Дроп-тест</a:t>
            </a: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2844799" y="2190044"/>
            <a:ext cx="1625600" cy="1569154"/>
          </a:xfrm>
          <a:prstGeom prst="ellipse">
            <a:avLst/>
          </a:prstGeom>
          <a:solidFill>
            <a:schemeClr val="lt1"/>
          </a:solidFill>
          <a:ln w="444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1.8 м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Дроп-тест в бампере</a:t>
            </a: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4823783" y="2177345"/>
            <a:ext cx="1625600" cy="1569154"/>
          </a:xfrm>
          <a:prstGeom prst="ellipse">
            <a:avLst/>
          </a:prstGeom>
          <a:solidFill>
            <a:schemeClr val="lt1"/>
          </a:solidFill>
          <a:ln w="444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p26"/>
          <p:cNvSpPr txBox="1"/>
          <p:nvPr/>
        </p:nvSpPr>
        <p:spPr>
          <a:xfrm>
            <a:off x="4344986" y="2692991"/>
            <a:ext cx="26257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IP65/</a:t>
            </a:r>
            <a:r>
              <a:rPr lang="en-US" sz="2400" b="1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68</a:t>
            </a:r>
            <a:endParaRPr/>
          </a:p>
        </p:txBody>
      </p:sp>
      <p:pic>
        <p:nvPicPr>
          <p:cNvPr id="521" name="Google Shape;521;p26"/>
          <p:cNvPicPr preferRelativeResize="0"/>
          <p:nvPr/>
        </p:nvPicPr>
        <p:blipFill rotWithShape="1">
          <a:blip r:embed="rId4">
            <a:alphaModFix/>
          </a:blip>
          <a:srcRect l="8125" t="8704" r="66354" b="8704"/>
          <a:stretch/>
        </p:blipFill>
        <p:spPr>
          <a:xfrm>
            <a:off x="7986726" y="27183"/>
            <a:ext cx="3643832" cy="663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529681">
            <a:off x="5883611" y="1540377"/>
            <a:ext cx="4814995" cy="481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511" y="922966"/>
            <a:ext cx="502931" cy="502931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26"/>
          <p:cNvSpPr txBox="1"/>
          <p:nvPr/>
        </p:nvSpPr>
        <p:spPr>
          <a:xfrm>
            <a:off x="500353" y="4748185"/>
            <a:ext cx="14969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243 г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7"/>
          <p:cNvSpPr txBox="1"/>
          <p:nvPr/>
        </p:nvSpPr>
        <p:spPr>
          <a:xfrm>
            <a:off x="1029257" y="507366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Беспроводные интерфейсы EA530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0" name="Google Shape;530;p27"/>
          <p:cNvGrpSpPr/>
          <p:nvPr/>
        </p:nvGrpSpPr>
        <p:grpSpPr>
          <a:xfrm>
            <a:off x="256475" y="1449053"/>
            <a:ext cx="2720114" cy="4238583"/>
            <a:chOff x="279402" y="1503072"/>
            <a:chExt cx="3094747" cy="3869028"/>
          </a:xfrm>
        </p:grpSpPr>
        <p:sp>
          <p:nvSpPr>
            <p:cNvPr id="531" name="Google Shape;531;p27"/>
            <p:cNvSpPr/>
            <p:nvPr/>
          </p:nvSpPr>
          <p:spPr>
            <a:xfrm>
              <a:off x="279402" y="1503072"/>
              <a:ext cx="3055466" cy="386902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7"/>
            <p:cNvSpPr txBox="1"/>
            <p:nvPr/>
          </p:nvSpPr>
          <p:spPr>
            <a:xfrm>
              <a:off x="365709" y="2833074"/>
              <a:ext cx="2866514" cy="2268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Современные стандарты связи обеспечивают синхронизацию и эффективность операций.</a:t>
              </a:r>
              <a:endParaRPr/>
            </a:p>
            <a:p>
              <a:pPr marL="0" marR="0" lvl="0" indent="0" algn="ctr" rtl="0">
                <a:lnSpc>
                  <a:spcPct val="107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</a:t>
              </a:r>
              <a:r>
                <a:rPr lang="en-US" sz="20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eSIM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+1 nano SIM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7"/>
            <p:cNvSpPr txBox="1"/>
            <p:nvPr/>
          </p:nvSpPr>
          <p:spPr>
            <a:xfrm>
              <a:off x="365709" y="2267532"/>
              <a:ext cx="3008440" cy="421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Подключение 4G 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4" name="Google Shape;534;p27"/>
          <p:cNvSpPr/>
          <p:nvPr/>
        </p:nvSpPr>
        <p:spPr>
          <a:xfrm>
            <a:off x="9273887" y="1449051"/>
            <a:ext cx="2725552" cy="42385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GLONASS/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Gallileo/BeiDou (L1+L5)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5" name="Google Shape;535;p27"/>
          <p:cNvGrpSpPr/>
          <p:nvPr/>
        </p:nvGrpSpPr>
        <p:grpSpPr>
          <a:xfrm>
            <a:off x="3027433" y="1449053"/>
            <a:ext cx="3490719" cy="4238582"/>
            <a:chOff x="3623736" y="1822063"/>
            <a:chExt cx="3248234" cy="3503358"/>
          </a:xfrm>
        </p:grpSpPr>
        <p:sp>
          <p:nvSpPr>
            <p:cNvPr id="536" name="Google Shape;536;p27"/>
            <p:cNvSpPr/>
            <p:nvPr/>
          </p:nvSpPr>
          <p:spPr>
            <a:xfrm>
              <a:off x="3720121" y="1822063"/>
              <a:ext cx="3055466" cy="350335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7"/>
            <p:cNvSpPr txBox="1"/>
            <p:nvPr/>
          </p:nvSpPr>
          <p:spPr>
            <a:xfrm>
              <a:off x="3765442" y="2506326"/>
              <a:ext cx="2931434" cy="381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Подключение Wi-Fi 6E 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7"/>
            <p:cNvSpPr txBox="1"/>
            <p:nvPr/>
          </p:nvSpPr>
          <p:spPr>
            <a:xfrm>
              <a:off x="3623736" y="3026364"/>
              <a:ext cx="3248234" cy="1602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2.4GHz &amp; 5GHz &amp; 6Ghz</a:t>
              </a:r>
              <a:b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IEEE 802.11a/b/g/n/ac/d/h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/i/k/r/v/ac/ax (MIMO 2X2), Support DBS &amp; Fast roaming</a:t>
              </a:r>
              <a:b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Security WPA3, WPA2, WPA &amp; WEP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9" name="Google Shape;539;p27" descr="Голубые беспроводные значки доступа Значок WI-FI на белой ..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78410" y="1888253"/>
              <a:ext cx="738887" cy="6954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0" name="Google Shape;540;p27"/>
          <p:cNvGrpSpPr/>
          <p:nvPr/>
        </p:nvGrpSpPr>
        <p:grpSpPr>
          <a:xfrm>
            <a:off x="6629686" y="1449051"/>
            <a:ext cx="2768065" cy="4238584"/>
            <a:chOff x="7085814" y="1503072"/>
            <a:chExt cx="2768065" cy="3792844"/>
          </a:xfrm>
        </p:grpSpPr>
        <p:sp>
          <p:nvSpPr>
            <p:cNvPr id="541" name="Google Shape;541;p27"/>
            <p:cNvSpPr/>
            <p:nvPr/>
          </p:nvSpPr>
          <p:spPr>
            <a:xfrm>
              <a:off x="7085814" y="1503072"/>
              <a:ext cx="2509222" cy="379284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92D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Bluetooth 5.2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7"/>
            <p:cNvSpPr txBox="1"/>
            <p:nvPr/>
          </p:nvSpPr>
          <p:spPr>
            <a:xfrm>
              <a:off x="7128327" y="2255133"/>
              <a:ext cx="2725552" cy="379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Подключение BT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3" name="Google Shape;543;p27" descr="Скачать картинки Значок bluetooth, стоковые фото Значок ...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8839" y="1656178"/>
              <a:ext cx="803171" cy="6714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4" name="Google Shape;544;p27"/>
          <p:cNvSpPr txBox="1"/>
          <p:nvPr/>
        </p:nvSpPr>
        <p:spPr>
          <a:xfrm>
            <a:off x="9335819" y="2276916"/>
            <a:ext cx="27255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Подключение GPS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p27" descr="gps голубой значок, источник: ru.freepik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8513" y="1506631"/>
            <a:ext cx="87630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27"/>
          <p:cNvSpPr txBox="1"/>
          <p:nvPr/>
        </p:nvSpPr>
        <p:spPr>
          <a:xfrm>
            <a:off x="387104" y="6056944"/>
            <a:ext cx="1117891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Gyroscope, G-sensor, E-compass, Light &amp; Proximity Sensor, 3-axis accelerometer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27" descr="4g Lte значок линии знака | Премиум вектор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883" y="1519772"/>
            <a:ext cx="832076" cy="83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8"/>
          <p:cNvSpPr txBox="1"/>
          <p:nvPr/>
        </p:nvSpPr>
        <p:spPr>
          <a:xfrm>
            <a:off x="1168472" y="866737"/>
            <a:ext cx="1072748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Package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w/o adaptor &amp; hand strap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/>
          </a:p>
          <a:p>
            <a:pPr marL="214313" marR="0" lvl="0" indent="-21431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Default SKU: SE4710/ WWAN , SE4710/ </a:t>
            </a:r>
            <a:r>
              <a:rPr lang="en-US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WiFi only (w/o WWAN &amp; GPS module)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8"/>
          <p:cNvSpPr txBox="1"/>
          <p:nvPr/>
        </p:nvSpPr>
        <p:spPr>
          <a:xfrm>
            <a:off x="935979" y="462699"/>
            <a:ext cx="8135937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75" tIns="34525" rIns="69075" bIns="345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SKU</a:t>
            </a:r>
            <a:r>
              <a:rPr lang="en-US" sz="3733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терминалов EA530 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54" name="Google Shape;554;p28"/>
          <p:cNvGraphicFramePr/>
          <p:nvPr/>
        </p:nvGraphicFramePr>
        <p:xfrm>
          <a:off x="180754" y="1548534"/>
          <a:ext cx="11638200" cy="1533400"/>
        </p:xfrm>
        <a:graphic>
          <a:graphicData uri="http://schemas.openxmlformats.org/drawingml/2006/table">
            <a:tbl>
              <a:tblPr firstRow="1" bandRow="1" bandCol="1">
                <a:noFill/>
                <a:tableStyleId>{08063D4B-B52E-408D-AC23-8C7C57A6D8F3}</a:tableStyleId>
              </a:tblPr>
              <a:tblGrid>
                <a:gridCol w="1275900"/>
                <a:gridCol w="648575"/>
                <a:gridCol w="1052625"/>
                <a:gridCol w="1169575"/>
                <a:gridCol w="1084525"/>
                <a:gridCol w="1701200"/>
                <a:gridCol w="4025475"/>
                <a:gridCol w="680325"/>
              </a:tblGrid>
              <a:tr h="259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 SKU </a:t>
                      </a:r>
                      <a:endParaRPr sz="15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 Engine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(N)</a:t>
                      </a:r>
                      <a:endParaRPr sz="1500" b="1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 OS(A) </a:t>
                      </a:r>
                      <a:endParaRPr sz="15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 Com.1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(L/6) </a:t>
                      </a:r>
                      <a:endParaRPr sz="15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 Com.2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(F/C) </a:t>
                      </a:r>
                      <a:endParaRPr sz="15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 Com.3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(U) </a:t>
                      </a:r>
                      <a:endParaRPr sz="15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What’s in the box</a:t>
                      </a:r>
                      <a:br>
                        <a:rPr lang="en-US" sz="1500" b="1" u="none" strike="noStrike" cap="none"/>
                      </a:br>
                      <a:r>
                        <a:rPr lang="en-US" sz="1500" b="1" u="none" strike="noStrike" cap="none"/>
                        <a:t>Packaging (3)</a:t>
                      </a:r>
                      <a:endParaRPr sz="15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ITP</a:t>
                      </a:r>
                      <a:endParaRPr sz="15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</a:tr>
              <a:tr h="56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chemeClr val="dk1"/>
                          </a:solidFill>
                        </a:rPr>
                        <a:t> EA530-NALFUM3G </a:t>
                      </a:r>
                      <a:endParaRPr sz="1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Zebra SE4710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Android 15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BT + WIFI + LTE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Camera+ GPS + NFC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unitech standard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FF0000"/>
                          </a:solidFill>
                        </a:rPr>
                        <a:t>(w/o hand strap)</a:t>
                      </a:r>
                      <a:endParaRPr sz="1500" b="0" i="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4250mAh battery</a:t>
                      </a:r>
                      <a:b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</a:b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USB 3.0 type C cable 1550-905908G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V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</a:tr>
              <a:tr h="515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chemeClr val="dk1"/>
                          </a:solidFill>
                        </a:rPr>
                        <a:t> EA530-NA</a:t>
                      </a:r>
                      <a:r>
                        <a:rPr lang="en-US" sz="1500" b="1" u="none" strike="noStrike" cap="none">
                          <a:solidFill>
                            <a:srgbClr val="0000FF"/>
                          </a:solidFill>
                        </a:rPr>
                        <a:t>6C</a:t>
                      </a:r>
                      <a:r>
                        <a:rPr lang="en-US" sz="1500" b="1" u="none" strike="noStrike" cap="none">
                          <a:solidFill>
                            <a:schemeClr val="dk1"/>
                          </a:solidFill>
                        </a:rPr>
                        <a:t>UM3G </a:t>
                      </a:r>
                      <a:endParaRPr sz="1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Zebra SE4710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Android 15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FF"/>
                          </a:solidFill>
                        </a:rPr>
                        <a:t> BT + WIFI  </a:t>
                      </a:r>
                      <a:endParaRPr sz="1500" b="0" i="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FF"/>
                          </a:solidFill>
                        </a:rPr>
                        <a:t> Camera+ NFC </a:t>
                      </a:r>
                      <a:endParaRPr sz="1500" b="0" i="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0" u="none" strike="noStrike" cap="none"/>
                        <a:t> </a:t>
                      </a: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unitech standard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b="0" u="none" strike="noStrike" cap="none">
                          <a:solidFill>
                            <a:srgbClr val="FF0000"/>
                          </a:solidFill>
                        </a:rPr>
                        <a:t>w/o hand strap)</a:t>
                      </a:r>
                      <a:endParaRPr sz="1500" b="0" i="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4250mAh battery</a:t>
                      </a:r>
                      <a:b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</a:b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USB 3.0 type C cable 1550-905908G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V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555" name="Google Shape;555;p28"/>
          <p:cNvGraphicFramePr/>
          <p:nvPr/>
        </p:nvGraphicFramePr>
        <p:xfrm>
          <a:off x="180753" y="3923674"/>
          <a:ext cx="11638200" cy="2514600"/>
        </p:xfrm>
        <a:graphic>
          <a:graphicData uri="http://schemas.openxmlformats.org/drawingml/2006/table">
            <a:tbl>
              <a:tblPr bandRow="1" bandCol="1">
                <a:noFill/>
                <a:tableStyleId>{08063D4B-B52E-408D-AC23-8C7C57A6D8F3}</a:tableStyleId>
              </a:tblPr>
              <a:tblGrid>
                <a:gridCol w="1214450"/>
                <a:gridCol w="773825"/>
                <a:gridCol w="988825"/>
                <a:gridCol w="1169575"/>
                <a:gridCol w="1095150"/>
                <a:gridCol w="1658675"/>
                <a:gridCol w="4057375"/>
                <a:gridCol w="680325"/>
              </a:tblGrid>
              <a:tr h="471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chemeClr val="dk1"/>
                          </a:solidFill>
                        </a:rPr>
                        <a:t> EA530-NALFUMDG </a:t>
                      </a:r>
                      <a:endParaRPr sz="1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Zebra SE4710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Android 15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BT + WIFI + LTE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Camera+ GPS + NFC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0" u="none" strike="noStrike" cap="none"/>
                        <a:t> </a:t>
                      </a: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unitech standard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b="0" u="none" strike="noStrike" cap="none">
                          <a:solidFill>
                            <a:srgbClr val="FF0000"/>
                          </a:solidFill>
                        </a:rPr>
                        <a:t>w/o hand strap)</a:t>
                      </a:r>
                      <a:endParaRPr sz="1500" b="0" i="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4250mAh battery</a:t>
                      </a:r>
                      <a:b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</a:b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USB 3.0 type C cable 1550-905908G</a:t>
                      </a:r>
                      <a:b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</a:b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QC3.0 Adaptor (US) 1010-900073G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V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</a:tr>
              <a:tr h="37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chemeClr val="dk1"/>
                          </a:solidFill>
                        </a:rPr>
                        <a:t> EA530-NA</a:t>
                      </a:r>
                      <a:r>
                        <a:rPr lang="en-US" sz="1500" b="1" u="none" strike="noStrike" cap="none">
                          <a:solidFill>
                            <a:srgbClr val="0000FF"/>
                          </a:solidFill>
                        </a:rPr>
                        <a:t>6C</a:t>
                      </a:r>
                      <a:r>
                        <a:rPr lang="en-US" sz="1500" b="1" u="none" strike="noStrike" cap="none">
                          <a:solidFill>
                            <a:schemeClr val="dk1"/>
                          </a:solidFill>
                        </a:rPr>
                        <a:t>UMDG </a:t>
                      </a:r>
                      <a:endParaRPr sz="1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Zebra SE4710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Android 15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FF"/>
                          </a:solidFill>
                        </a:rPr>
                        <a:t> BT + WIFI  </a:t>
                      </a:r>
                      <a:endParaRPr sz="1500" b="0" i="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FF0000"/>
                          </a:solidFill>
                        </a:rPr>
                        <a:t> Camera+ NFC </a:t>
                      </a:r>
                      <a:endParaRPr sz="1500" b="0" i="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0" u="none" strike="noStrike" cap="none"/>
                        <a:t>  </a:t>
                      </a: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unitech standard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b="0" u="none" strike="noStrike" cap="none">
                          <a:solidFill>
                            <a:srgbClr val="FF0000"/>
                          </a:solidFill>
                        </a:rPr>
                        <a:t>w/o hand strap)</a:t>
                      </a:r>
                      <a:endParaRPr sz="1500" b="0" i="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4250mAh battery</a:t>
                      </a:r>
                      <a:b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</a:b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USB 3.0 type C cable 1550-905908G</a:t>
                      </a:r>
                      <a:b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</a:b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QC3.0 Adaptor (US) 1010-900073G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V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</a:tr>
              <a:tr h="629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chemeClr val="dk1"/>
                          </a:solidFill>
                        </a:rPr>
                        <a:t> EA530-NALF</a:t>
                      </a:r>
                      <a:r>
                        <a:rPr lang="en-US" sz="1500" b="1" u="none" strike="noStrike" cap="none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en-US" sz="1500" b="1" u="none" strike="noStrike" cap="none">
                          <a:solidFill>
                            <a:schemeClr val="dk1"/>
                          </a:solidFill>
                        </a:rPr>
                        <a:t>MDG </a:t>
                      </a:r>
                      <a:endParaRPr sz="1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Zebra SE4710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Android 15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BT + WIFI + LTE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Camera+ GPS + NFC </a:t>
                      </a:r>
                      <a:endParaRPr sz="15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/>
                        <a:t> </a:t>
                      </a:r>
                      <a:r>
                        <a:rPr lang="en-US" sz="1500" b="0" u="none" strike="noStrike" cap="none">
                          <a:solidFill>
                            <a:srgbClr val="0000FF"/>
                          </a:solidFill>
                        </a:rPr>
                        <a:t>MIT</a:t>
                      </a:r>
                      <a:endParaRPr sz="1500" b="0" i="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4250mAh battery</a:t>
                      </a:r>
                      <a:b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</a:br>
                      <a:r>
                        <a:rPr lang="en-US" sz="1500" b="0" u="none" strike="noStrike" cap="none">
                          <a:solidFill>
                            <a:srgbClr val="0000FF"/>
                          </a:solidFill>
                        </a:rPr>
                        <a:t>Hand strap 387024G+ bracket 386239G+screw 381357G*2 (pre-install)</a:t>
                      </a:r>
                      <a:br>
                        <a:rPr lang="en-US" sz="1500" b="0" u="none" strike="noStrike" cap="none">
                          <a:solidFill>
                            <a:srgbClr val="0000FF"/>
                          </a:solidFill>
                        </a:rPr>
                      </a:b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USB 3.0 type C cable 1550-905908G</a:t>
                      </a:r>
                      <a:b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</a:br>
                      <a:r>
                        <a:rPr lang="en-US" sz="1500" b="0" u="none" strike="noStrike" cap="none">
                          <a:solidFill>
                            <a:schemeClr val="dk1"/>
                          </a:solidFill>
                        </a:rPr>
                        <a:t>QC3.0 Adaptor (US) 1010-900073G</a:t>
                      </a:r>
                      <a:endParaRPr sz="1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u="none" strike="noStrike" cap="none">
                          <a:solidFill>
                            <a:srgbClr val="000000"/>
                          </a:solidFill>
                        </a:rPr>
                        <a:t>V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56" name="Google Shape;556;p28"/>
          <p:cNvSpPr txBox="1"/>
          <p:nvPr/>
        </p:nvSpPr>
        <p:spPr>
          <a:xfrm>
            <a:off x="1607997" y="3242270"/>
            <a:ext cx="102109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37" marR="0" lvl="0" indent="-28573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 Package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with adaptor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/>
          </a:p>
          <a:p>
            <a:pPr marL="285737" marR="0" lvl="0" indent="-28573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Default SKU: SE4710/ WWAN , SE4710/ </a:t>
            </a: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WiFi only (w/o WWAN &amp; GPS module)</a:t>
            </a:r>
            <a:endParaRPr sz="15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4325"/>
            <a:ext cx="12192000" cy="64493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62" name="Google Shape;56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446" y="648586"/>
            <a:ext cx="604984" cy="573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"/>
          <p:cNvSpPr/>
          <p:nvPr/>
        </p:nvSpPr>
        <p:spPr>
          <a:xfrm>
            <a:off x="6096000" y="0"/>
            <a:ext cx="7874000" cy="6858000"/>
          </a:xfrm>
          <a:prstGeom prst="parallelogram">
            <a:avLst>
              <a:gd name="adj" fmla="val 25000"/>
            </a:avLst>
          </a:prstGeom>
          <a:solidFill>
            <a:srgbClr val="78C2F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7594600" y="1626234"/>
            <a:ext cx="3911600" cy="2184400"/>
          </a:xfrm>
          <a:prstGeom prst="parallelogram">
            <a:avLst>
              <a:gd name="adj" fmla="val 25000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HT730 Plus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Защищенный терминал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-228600" y="0"/>
            <a:ext cx="8033886" cy="6858000"/>
          </a:xfrm>
          <a:prstGeom prst="parallelogram">
            <a:avLst>
              <a:gd name="adj" fmla="val 25000"/>
            </a:avLst>
          </a:prstGeom>
          <a:gradFill>
            <a:gsLst>
              <a:gs pos="0">
                <a:srgbClr val="929292"/>
              </a:gs>
              <a:gs pos="23000">
                <a:srgbClr val="929292"/>
              </a:gs>
              <a:gs pos="69000">
                <a:srgbClr val="7B7B7B"/>
              </a:gs>
              <a:gs pos="97000">
                <a:srgbClr val="737373"/>
              </a:gs>
              <a:gs pos="100000">
                <a:srgbClr val="737373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363953" y="6325234"/>
            <a:ext cx="5934419" cy="1750191"/>
          </a:xfrm>
          <a:prstGeom prst="can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1669193" y="472592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Новая модель HT730 Plus</a:t>
            </a:r>
            <a:endParaRPr sz="4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3527" y="1394123"/>
            <a:ext cx="2075273" cy="537785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7708900" y="2019300"/>
            <a:ext cx="426586" cy="355600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"/>
          <p:cNvSpPr txBox="1"/>
          <p:nvPr/>
        </p:nvSpPr>
        <p:spPr>
          <a:xfrm>
            <a:off x="7055986" y="4083049"/>
            <a:ext cx="72009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Высокая мощность и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превосходное качество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30"/>
          <p:cNvGraphicFramePr/>
          <p:nvPr/>
        </p:nvGraphicFramePr>
        <p:xfrm>
          <a:off x="369131" y="13106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{239D1DFC-0CB2-4AD3-A481-E36C18A8773D}</a:tableStyleId>
              </a:tblPr>
              <a:tblGrid>
                <a:gridCol w="1768025"/>
                <a:gridCol w="3636325"/>
                <a:gridCol w="2456125"/>
                <a:gridCol w="3637275"/>
              </a:tblGrid>
              <a:tr h="476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P/N</a:t>
                      </a:r>
                      <a:endParaRPr sz="15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Item</a:t>
                      </a:r>
                      <a:endParaRPr sz="15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Connection</a:t>
                      </a:r>
                      <a:endParaRPr sz="15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Photo</a:t>
                      </a:r>
                      <a:endParaRPr sz="15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3F3"/>
                    </a:solidFill>
                  </a:tcPr>
                </a:tc>
              </a:tr>
              <a:tr h="1185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900" u="none" strike="noStrike" cap="none"/>
                        <a:t>5000-900129G</a:t>
                      </a:r>
                      <a:r>
                        <a:rPr lang="en-US" sz="19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1-Slot </a:t>
                      </a:r>
                      <a:r>
                        <a:rPr lang="en-US" sz="1900" b="0" i="0" u="none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Charging</a:t>
                      </a: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Cradle </a:t>
                      </a:r>
                      <a:endParaRPr sz="19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*Нет блока питания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*Съемная часть находится в подставке</a:t>
                      </a:r>
                      <a:endParaRPr sz="16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Зарядка терминала через порт USB-C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endParaRPr sz="19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47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9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5000-900130G 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1-Slot </a:t>
                      </a:r>
                      <a:r>
                        <a:rPr lang="en-US" sz="1900" b="0" i="0" u="none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USB </a:t>
                      </a: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Cradle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*Нет блока питания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*Съемная часть находится в подставке</a:t>
                      </a:r>
                      <a:endParaRPr sz="16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Зарядка терминала через порт USB-C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Передача данных через другой порт USB-C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endParaRPr sz="19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70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9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5000-900131G 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1-Slot </a:t>
                      </a:r>
                      <a:r>
                        <a:rPr lang="en-US" sz="1900" b="0" i="0" u="none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Ethernet</a:t>
                      </a:r>
                      <a:r>
                        <a:rPr lang="en-US" sz="19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Cradle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*Нет блока питания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*Съемная часть находится в подставке</a:t>
                      </a:r>
                      <a:endParaRPr sz="16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Зарядка терминала через порт USB-C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Передача данных через Ethernet (RJ45) или USB, USB-C</a:t>
                      </a:r>
                      <a:endParaRPr sz="14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endParaRPr sz="19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68" name="Google Shape;568;p30"/>
          <p:cNvSpPr txBox="1"/>
          <p:nvPr/>
        </p:nvSpPr>
        <p:spPr>
          <a:xfrm>
            <a:off x="1098476" y="427972"/>
            <a:ext cx="8447087" cy="64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75" tIns="34525" rIns="69075" bIns="345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Аксессуары - 1-слотовые подставки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1824" y="2868240"/>
            <a:ext cx="1585632" cy="163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7926" y="4448211"/>
            <a:ext cx="1716124" cy="176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2383" y="1788074"/>
            <a:ext cx="1359828" cy="103140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30"/>
          <p:cNvSpPr/>
          <p:nvPr/>
        </p:nvSpPr>
        <p:spPr>
          <a:xfrm>
            <a:off x="10298726" y="351885"/>
            <a:ext cx="1782155" cy="64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>
                <a:solidFill>
                  <a:srgbClr val="1570C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EA530</a:t>
            </a:r>
            <a:r>
              <a:rPr lang="en-US" sz="1400" b="1">
                <a:solidFill>
                  <a:srgbClr val="1570C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endParaRPr sz="1200" b="1">
              <a:solidFill>
                <a:srgbClr val="1570C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3" name="Google Shape;573;p30"/>
          <p:cNvSpPr/>
          <p:nvPr/>
        </p:nvSpPr>
        <p:spPr>
          <a:xfrm rot="10800000" flipH="1">
            <a:off x="369131" y="1145562"/>
            <a:ext cx="11559456" cy="45719"/>
          </a:xfrm>
          <a:prstGeom prst="rect">
            <a:avLst/>
          </a:prstGeom>
          <a:solidFill>
            <a:srgbClr val="006E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2D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8" name="Google Shape;578;p31"/>
          <p:cNvGraphicFramePr/>
          <p:nvPr/>
        </p:nvGraphicFramePr>
        <p:xfrm>
          <a:off x="434745" y="1357060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{75C875E6-BDB5-41C8-BBAE-B06EF1DCAC45}</a:tableStyleId>
              </a:tblPr>
              <a:tblGrid>
                <a:gridCol w="1713025"/>
                <a:gridCol w="9838350"/>
              </a:tblGrid>
              <a:tr h="254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P/N</a:t>
                      </a:r>
                      <a:endParaRPr sz="19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Item</a:t>
                      </a:r>
                      <a:endParaRPr sz="19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ctr"/>
                </a:tc>
              </a:tr>
              <a:tr h="11196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5000-900142G</a:t>
                      </a:r>
                      <a:endParaRPr sz="19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Док-станция EA660/EA530 с питанием 5 В/6 А (без кабеля HDMI)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• Прилагаемая по умолчанию крышка с маркировкой “EA660-B” — для терминала </a:t>
                      </a:r>
                      <a:r>
                        <a:rPr lang="en-US" sz="1900" b="1" u="none" strike="noStrike" cap="none">
                          <a:solidFill>
                            <a:srgbClr val="0070C0"/>
                          </a:solidFill>
                        </a:rPr>
                        <a:t>с чехлом </a:t>
                      </a:r>
                      <a:r>
                        <a:rPr lang="en-US" sz="1900" u="none" strike="noStrike" cap="none"/>
                        <a:t>для загрузки 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• Дополнительная крышка с маркировкой “EA660” — входит в комплект поставки для терминала без чехла для загрузки</a:t>
                      </a:r>
                      <a:endParaRPr sz="1700" b="0" i="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ctr"/>
                </a:tc>
              </a:tr>
            </a:tbl>
          </a:graphicData>
        </a:graphic>
      </p:graphicFrame>
      <p:sp>
        <p:nvSpPr>
          <p:cNvPr id="579" name="Google Shape;579;p31"/>
          <p:cNvSpPr txBox="1"/>
          <p:nvPr/>
        </p:nvSpPr>
        <p:spPr>
          <a:xfrm>
            <a:off x="953392" y="413201"/>
            <a:ext cx="10514100" cy="78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Док-станция (HDMI подставка)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31"/>
          <p:cNvSpPr txBox="1"/>
          <p:nvPr/>
        </p:nvSpPr>
        <p:spPr>
          <a:xfrm>
            <a:off x="464654" y="3303454"/>
            <a:ext cx="465564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0981" marR="0" lvl="0" indent="-3809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1x </a:t>
            </a:r>
            <a:r>
              <a:rPr lang="en-US" sz="24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HDMI port</a:t>
            </a:r>
            <a:endParaRPr sz="2400" b="1" i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1" marR="0" lvl="0" indent="-3809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4x USB-A port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1" marR="0" lvl="0" indent="-3809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x RJ45 Ethernet port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1" marR="0" lvl="0" indent="-3809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x DC Jack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p31"/>
          <p:cNvPicPr preferRelativeResize="0"/>
          <p:nvPr/>
        </p:nvPicPr>
        <p:blipFill rotWithShape="1">
          <a:blip r:embed="rId3">
            <a:alphaModFix/>
          </a:blip>
          <a:srcRect l="2524" t="3429" r="53525" b="26260"/>
          <a:stretch/>
        </p:blipFill>
        <p:spPr>
          <a:xfrm>
            <a:off x="2324979" y="5010562"/>
            <a:ext cx="1865745" cy="117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853" y="3955454"/>
            <a:ext cx="2830087" cy="195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7405" y="3877128"/>
            <a:ext cx="2830087" cy="211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1"/>
          <p:cNvPicPr preferRelativeResize="0"/>
          <p:nvPr/>
        </p:nvPicPr>
        <p:blipFill rotWithShape="1">
          <a:blip r:embed="rId6">
            <a:alphaModFix/>
          </a:blip>
          <a:srcRect l="52827" t="5089" r="4091" b="25153"/>
          <a:stretch/>
        </p:blipFill>
        <p:spPr>
          <a:xfrm>
            <a:off x="464654" y="5015180"/>
            <a:ext cx="1828801" cy="1163783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31"/>
          <p:cNvSpPr/>
          <p:nvPr/>
        </p:nvSpPr>
        <p:spPr>
          <a:xfrm>
            <a:off x="10347530" y="483448"/>
            <a:ext cx="1782155" cy="64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>
                <a:solidFill>
                  <a:srgbClr val="1570C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EA530</a:t>
            </a:r>
            <a:r>
              <a:rPr lang="en-US" sz="1400" b="1">
                <a:solidFill>
                  <a:srgbClr val="1570C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endParaRPr sz="1200" b="1">
              <a:solidFill>
                <a:srgbClr val="1570C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6" name="Google Shape;586;p31"/>
          <p:cNvSpPr/>
          <p:nvPr/>
        </p:nvSpPr>
        <p:spPr>
          <a:xfrm rot="10800000" flipH="1">
            <a:off x="426682" y="1177038"/>
            <a:ext cx="11559456" cy="45719"/>
          </a:xfrm>
          <a:prstGeom prst="rect">
            <a:avLst/>
          </a:prstGeom>
          <a:solidFill>
            <a:srgbClr val="006E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2D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32"/>
          <p:cNvPicPr preferRelativeResize="0"/>
          <p:nvPr/>
        </p:nvPicPr>
        <p:blipFill rotWithShape="1">
          <a:blip r:embed="rId3">
            <a:alphaModFix/>
          </a:blip>
          <a:srcRect b="25182"/>
          <a:stretch/>
        </p:blipFill>
        <p:spPr>
          <a:xfrm>
            <a:off x="405873" y="1463968"/>
            <a:ext cx="2709333" cy="2027047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32"/>
          <p:cNvSpPr/>
          <p:nvPr/>
        </p:nvSpPr>
        <p:spPr>
          <a:xfrm rot="10800000" flipH="1">
            <a:off x="405873" y="1315174"/>
            <a:ext cx="11559456" cy="45719"/>
          </a:xfrm>
          <a:prstGeom prst="rect">
            <a:avLst/>
          </a:prstGeom>
          <a:solidFill>
            <a:srgbClr val="006E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2D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32"/>
          <p:cNvSpPr/>
          <p:nvPr/>
        </p:nvSpPr>
        <p:spPr>
          <a:xfrm>
            <a:off x="10298726" y="565896"/>
            <a:ext cx="1782155" cy="64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>
                <a:solidFill>
                  <a:srgbClr val="1570C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EA530</a:t>
            </a:r>
            <a:r>
              <a:rPr lang="en-US" sz="1400" b="1">
                <a:solidFill>
                  <a:srgbClr val="1570C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endParaRPr sz="1200" b="1">
              <a:solidFill>
                <a:srgbClr val="1570C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4" name="Google Shape;594;p32"/>
          <p:cNvSpPr txBox="1"/>
          <p:nvPr/>
        </p:nvSpPr>
        <p:spPr>
          <a:xfrm>
            <a:off x="3524314" y="3547801"/>
            <a:ext cx="238163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4-Terminal+ 4-battery Charging Cradle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PN# 5000-900XXXG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32"/>
          <p:cNvSpPr txBox="1"/>
          <p:nvPr/>
        </p:nvSpPr>
        <p:spPr>
          <a:xfrm>
            <a:off x="47169" y="3619197"/>
            <a:ext cx="34267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5-Slot Terminal Charging Cradle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PN# 5000-900132G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5-Slot Terminal Ethernet Cradle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PN# 5000-900134G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32"/>
          <p:cNvSpPr txBox="1"/>
          <p:nvPr/>
        </p:nvSpPr>
        <p:spPr>
          <a:xfrm>
            <a:off x="8235620" y="3491895"/>
            <a:ext cx="203699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Power Supply for multi-slot Cradle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(12V/5A)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PN#1010-900068G</a:t>
            </a:r>
            <a:endParaRPr/>
          </a:p>
        </p:txBody>
      </p:sp>
      <p:sp>
        <p:nvSpPr>
          <p:cNvPr id="597" name="Google Shape;597;p32"/>
          <p:cNvSpPr txBox="1"/>
          <p:nvPr/>
        </p:nvSpPr>
        <p:spPr>
          <a:xfrm>
            <a:off x="6008597" y="3547801"/>
            <a:ext cx="23308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4-slot Battery Charger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PN# 5100-900XXXG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5244" y="2024249"/>
            <a:ext cx="1383696" cy="1342899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32"/>
          <p:cNvSpPr txBox="1"/>
          <p:nvPr/>
        </p:nvSpPr>
        <p:spPr>
          <a:xfrm>
            <a:off x="10104587" y="3493415"/>
            <a:ext cx="202989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Cord(EU)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PN#1550-602333G</a:t>
            </a:r>
            <a:endParaRPr/>
          </a:p>
        </p:txBody>
      </p:sp>
      <p:pic>
        <p:nvPicPr>
          <p:cNvPr id="600" name="Google Shape;600;p32"/>
          <p:cNvPicPr preferRelativeResize="0"/>
          <p:nvPr/>
        </p:nvPicPr>
        <p:blipFill rotWithShape="1">
          <a:blip r:embed="rId5">
            <a:alphaModFix/>
          </a:blip>
          <a:srcRect b="27737"/>
          <a:stretch/>
        </p:blipFill>
        <p:spPr>
          <a:xfrm>
            <a:off x="10452940" y="2249816"/>
            <a:ext cx="1333187" cy="96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2"/>
          <p:cNvPicPr preferRelativeResize="0"/>
          <p:nvPr/>
        </p:nvPicPr>
        <p:blipFill rotWithShape="1">
          <a:blip r:embed="rId6">
            <a:alphaModFix/>
          </a:blip>
          <a:srcRect b="4255"/>
          <a:stretch/>
        </p:blipFill>
        <p:spPr>
          <a:xfrm>
            <a:off x="6535028" y="1706219"/>
            <a:ext cx="1822791" cy="174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2"/>
          <p:cNvPicPr preferRelativeResize="0"/>
          <p:nvPr/>
        </p:nvPicPr>
        <p:blipFill rotWithShape="1">
          <a:blip r:embed="rId7">
            <a:alphaModFix/>
          </a:blip>
          <a:srcRect b="18108"/>
          <a:stretch/>
        </p:blipFill>
        <p:spPr>
          <a:xfrm>
            <a:off x="3595658" y="1452739"/>
            <a:ext cx="2479811" cy="2030753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/>
          <p:nvPr/>
        </p:nvSpPr>
        <p:spPr>
          <a:xfrm>
            <a:off x="3085278" y="4460539"/>
            <a:ext cx="5272541" cy="1153955"/>
          </a:xfrm>
          <a:prstGeom prst="wedgeRoundRectCallout">
            <a:avLst>
              <a:gd name="adj1" fmla="val -1170"/>
              <a:gd name="adj2" fmla="val 73971"/>
              <a:gd name="adj3" fmla="val 16667"/>
            </a:avLst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en-US" sz="16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Съемная часть находится в подставке.  Пожалуйста, снимите ее для использования терминала с чехлом или пистолетной рукояткой.</a:t>
            </a:r>
            <a:endParaRPr sz="16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" name="Google Shape;604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73415" y="5405261"/>
            <a:ext cx="1723225" cy="1293708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2"/>
          <p:cNvSpPr txBox="1"/>
          <p:nvPr/>
        </p:nvSpPr>
        <p:spPr>
          <a:xfrm>
            <a:off x="1035415" y="492054"/>
            <a:ext cx="8447087" cy="64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75" tIns="34525" rIns="69075" bIns="345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Аксессуары - многослотовые подставки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3"/>
          <p:cNvSpPr txBox="1">
            <a:spLocks noGrp="1"/>
          </p:cNvSpPr>
          <p:nvPr>
            <p:ph type="title"/>
          </p:nvPr>
        </p:nvSpPr>
        <p:spPr>
          <a:xfrm>
            <a:off x="964497" y="640476"/>
            <a:ext cx="8447616" cy="58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75" tIns="34525" rIns="69075" bIns="345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3600" b="1"/>
              <a:t>Аксессуары полный перечень – лист 1</a:t>
            </a:r>
            <a:endParaRPr sz="3600" b="1"/>
          </a:p>
        </p:txBody>
      </p:sp>
      <p:graphicFrame>
        <p:nvGraphicFramePr>
          <p:cNvPr id="611" name="Google Shape;611;p33"/>
          <p:cNvGraphicFramePr/>
          <p:nvPr/>
        </p:nvGraphicFramePr>
        <p:xfrm>
          <a:off x="405872" y="157069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{75C875E6-BDB5-41C8-BBAE-B06EF1DCAC45}</a:tableStyleId>
              </a:tblPr>
              <a:tblGrid>
                <a:gridCol w="7709250"/>
                <a:gridCol w="3709000"/>
              </a:tblGrid>
              <a:tr h="298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Item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P/N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</a:tr>
              <a:tr h="29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EA530 battery : 3.85V 4250mAh Li-ion battery with packing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1400-900081G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</a:tr>
              <a:tr h="452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EA530 9H Glass screen protector w/ gift box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(10pcs/ box)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5400-900078G</a:t>
                      </a:r>
                      <a:endParaRPr/>
                    </a:p>
                  </a:txBody>
                  <a:tcPr marL="121925" marR="121925" marT="60950" marB="60950" anchor="ctr"/>
                </a:tc>
              </a:tr>
              <a:tr h="29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EA530 9H Glass screen protector for pre-install </a:t>
                      </a:r>
                      <a:endParaRPr sz="18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401791G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</a:tr>
              <a:tr h="29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EA530 Boot case 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3210-900050G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</a:tr>
              <a:tr h="29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EA530 gun grip (trigger only)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5500-900115G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</a:tr>
              <a:tr h="39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4-Terminal+ 4-Battery Charging Cradle (12V/5A PSU Only) </a:t>
                      </a:r>
                      <a:endParaRPr sz="1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5000-900XXXG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</a:tr>
              <a:tr h="39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4-slot Battery Charger (12V/5A PSU Only) </a:t>
                      </a:r>
                      <a:endParaRPr sz="18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5100-900XXXG</a:t>
                      </a:r>
                      <a:endParaRPr sz="1800" u="none" strike="noStrike" cap="none"/>
                    </a:p>
                  </a:txBody>
                  <a:tcPr marL="121925" marR="121925" marT="60950" marB="60950" anchor="ctr"/>
                </a:tc>
              </a:tr>
            </a:tbl>
          </a:graphicData>
        </a:graphic>
      </p:graphicFrame>
      <p:sp>
        <p:nvSpPr>
          <p:cNvPr id="612" name="Google Shape;612;p33"/>
          <p:cNvSpPr/>
          <p:nvPr/>
        </p:nvSpPr>
        <p:spPr>
          <a:xfrm rot="10800000" flipH="1">
            <a:off x="405873" y="1315174"/>
            <a:ext cx="11559456" cy="45719"/>
          </a:xfrm>
          <a:prstGeom prst="rect">
            <a:avLst/>
          </a:prstGeom>
          <a:solidFill>
            <a:srgbClr val="006E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2D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46" y="648586"/>
            <a:ext cx="604984" cy="573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9" name="Google Shape;619;p34"/>
          <p:cNvGraphicFramePr/>
          <p:nvPr/>
        </p:nvGraphicFramePr>
        <p:xfrm>
          <a:off x="305280" y="153361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{75C875E6-BDB5-41C8-BBAE-B06EF1DCAC45}</a:tableStyleId>
              </a:tblPr>
              <a:tblGrid>
                <a:gridCol w="560000"/>
                <a:gridCol w="6030575"/>
                <a:gridCol w="2909325"/>
                <a:gridCol w="1143375"/>
                <a:gridCol w="1016775"/>
              </a:tblGrid>
              <a:tr h="312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b="1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solidFill>
                            <a:schemeClr val="lt1"/>
                          </a:solidFill>
                        </a:rPr>
                        <a:t>Item</a:t>
                      </a:r>
                      <a:endParaRPr sz="19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>
                          <a:solidFill>
                            <a:schemeClr val="lt1"/>
                          </a:solidFill>
                        </a:rPr>
                        <a:t>P/N</a:t>
                      </a:r>
                      <a:endParaRPr sz="19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solidFill>
                            <a:schemeClr val="lt1"/>
                          </a:solidFill>
                        </a:rPr>
                        <a:t>ITP</a:t>
                      </a:r>
                      <a:endParaRPr sz="19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solidFill>
                            <a:schemeClr val="lt1"/>
                          </a:solidFill>
                        </a:rPr>
                        <a:t>MP</a:t>
                      </a:r>
                      <a:endParaRPr sz="19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308875">
                <a:tc rowSpan="1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/>
                        <a:t>Совместимо с / EA660</a:t>
                      </a:r>
                      <a:endParaRPr sz="1600" b="1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USB 3.0 type-C cable (Support Quick Charge) for terminal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1550-905908G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6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Quick charge adaptor (via USB type-C cable) for terminal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1010-900074G (EU)</a:t>
                      </a:r>
                      <a:endParaRPr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317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hand strap with 1x arm, 2x screws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5400-900052G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308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Stylus (5.5mm)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386534G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308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Coiled strap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383642G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338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1-Slot Charging Cradle  *No PSU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5000-900129G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387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1-Slot USB Cradle *No PSU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5000-900130G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317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1-Slot Ethernet Cradle *No PSU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5000-900131G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317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*1-slot cradle use USB Cable &amp; Adapter from EA530 terminal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Docking station (HDMI cradle, 5V/6A PSU Only) 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5000-900142G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  <a:tr h="317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5V/6A Power supply for Docking station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1010-900043G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60950" marB="60950" anchor="ctr"/>
                </a:tc>
              </a:tr>
            </a:tbl>
          </a:graphicData>
        </a:graphic>
      </p:graphicFrame>
      <p:sp>
        <p:nvSpPr>
          <p:cNvPr id="620" name="Google Shape;620;p34"/>
          <p:cNvSpPr txBox="1"/>
          <p:nvPr/>
        </p:nvSpPr>
        <p:spPr>
          <a:xfrm>
            <a:off x="964497" y="640476"/>
            <a:ext cx="8447616" cy="58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75" tIns="34525" rIns="69075" bIns="345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Аксессуары полный перечень – лист 2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1" name="Google Shape;62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46" y="648586"/>
            <a:ext cx="604984" cy="573692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34"/>
          <p:cNvSpPr/>
          <p:nvPr/>
        </p:nvSpPr>
        <p:spPr>
          <a:xfrm rot="10800000" flipH="1">
            <a:off x="405873" y="1315174"/>
            <a:ext cx="11559456" cy="45719"/>
          </a:xfrm>
          <a:prstGeom prst="rect">
            <a:avLst/>
          </a:prstGeom>
          <a:solidFill>
            <a:srgbClr val="006E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2D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5"/>
          <p:cNvSpPr txBox="1">
            <a:spLocks noGrp="1"/>
          </p:cNvSpPr>
          <p:nvPr>
            <p:ph type="title"/>
          </p:nvPr>
        </p:nvSpPr>
        <p:spPr>
          <a:xfrm>
            <a:off x="975291" y="502838"/>
            <a:ext cx="8447616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/>
              <a:t>Аксессуары полный перечень – лист 3</a:t>
            </a:r>
            <a:endParaRPr/>
          </a:p>
        </p:txBody>
      </p:sp>
      <p:sp>
        <p:nvSpPr>
          <p:cNvPr id="628" name="Google Shape;628;p35"/>
          <p:cNvSpPr/>
          <p:nvPr/>
        </p:nvSpPr>
        <p:spPr>
          <a:xfrm rot="10800000" flipH="1">
            <a:off x="405873" y="1315174"/>
            <a:ext cx="11559456" cy="45719"/>
          </a:xfrm>
          <a:prstGeom prst="rect">
            <a:avLst/>
          </a:prstGeom>
          <a:solidFill>
            <a:srgbClr val="006E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2D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9" name="Google Shape;62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46" y="648586"/>
            <a:ext cx="604984" cy="5736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0" name="Google Shape;630;p35"/>
          <p:cNvGraphicFramePr/>
          <p:nvPr/>
        </p:nvGraphicFramePr>
        <p:xfrm>
          <a:off x="405873" y="177105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{75C875E6-BDB5-41C8-BBAE-B06EF1DCAC45}</a:tableStyleId>
              </a:tblPr>
              <a:tblGrid>
                <a:gridCol w="538700"/>
                <a:gridCol w="6421125"/>
                <a:gridCol w="2153925"/>
                <a:gridCol w="1127750"/>
                <a:gridCol w="1036325"/>
              </a:tblGrid>
              <a:tr h="339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Item</a:t>
                      </a:r>
                      <a:endParaRPr sz="19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P/N</a:t>
                      </a:r>
                      <a:endParaRPr sz="19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ITP</a:t>
                      </a:r>
                      <a:endParaRPr sz="19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31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MP</a:t>
                      </a:r>
                      <a:endParaRPr sz="1900" u="none" strike="noStrike" cap="none"/>
                    </a:p>
                  </a:txBody>
                  <a:tcPr marL="121925" marR="121925" marT="60950" marB="60950" anchor="ctr"/>
                </a:tc>
              </a:tr>
              <a:tr h="387225">
                <a:tc row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/>
                        <a:t>Совместимо с / EA660</a:t>
                      </a:r>
                      <a:endParaRPr sz="1600" b="1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5-Slot Terminal Charging Cradle (12V/5A PSU Only) 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5000-900132G</a:t>
                      </a:r>
                      <a:endParaRPr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</a:tr>
              <a:tr h="387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5-Slot Ethernet &amp; Charging Cradle (12V/5A PSU Only) 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5000-900134G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</a:tr>
              <a:tr h="387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12V/5A power supply for multi-slot cradle (no power cord)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1010-900068G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</a:tr>
              <a:tr h="387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3-Pin Power Cord (US)</a:t>
                      </a:r>
                      <a:endParaRPr sz="16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1010-601551G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</a:tr>
              <a:tr h="395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3-Pin Power Cord (EU)</a:t>
                      </a:r>
                      <a:endParaRPr sz="16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179388" marR="0" lvl="0" indent="-179388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1550-602333G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</a:tr>
              <a:tr h="481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3-Pin Power Cord (UK)</a:t>
                      </a:r>
                      <a:endParaRPr sz="16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1550-602689G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V</a:t>
                      </a:r>
                      <a:endParaRPr sz="1600" u="none" strike="noStrike" cap="none"/>
                    </a:p>
                  </a:txBody>
                  <a:tcPr marL="121925" marR="121925" marT="60950" marB="60950" anchor="ctr"/>
                </a:tc>
              </a:tr>
              <a:tr h="55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600" u="none" strike="noStrike" cap="none"/>
                        <a:t>*Все подставки и док-станции с несколькими разъемами входят в комплект поставки блока питания, но шнур питания является дополнительным и приобретается отдельно.</a:t>
                      </a:r>
                      <a:endParaRPr sz="16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121925" marR="121925" marT="60950" marB="609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6"/>
          <p:cNvSpPr/>
          <p:nvPr/>
        </p:nvSpPr>
        <p:spPr>
          <a:xfrm>
            <a:off x="6096000" y="0"/>
            <a:ext cx="7874000" cy="6858000"/>
          </a:xfrm>
          <a:prstGeom prst="parallelogram">
            <a:avLst>
              <a:gd name="adj" fmla="val 25000"/>
            </a:avLst>
          </a:prstGeom>
          <a:solidFill>
            <a:srgbClr val="78C2F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36"/>
          <p:cNvSpPr/>
          <p:nvPr/>
        </p:nvSpPr>
        <p:spPr>
          <a:xfrm>
            <a:off x="7594600" y="1626234"/>
            <a:ext cx="3911600" cy="2184400"/>
          </a:xfrm>
          <a:prstGeom prst="parallelogram">
            <a:avLst>
              <a:gd name="adj" fmla="val 25000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RT112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Защищенный планшет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36"/>
          <p:cNvSpPr/>
          <p:nvPr/>
        </p:nvSpPr>
        <p:spPr>
          <a:xfrm>
            <a:off x="-226317" y="0"/>
            <a:ext cx="8033886" cy="6858000"/>
          </a:xfrm>
          <a:prstGeom prst="parallelogram">
            <a:avLst>
              <a:gd name="adj" fmla="val 25000"/>
            </a:avLst>
          </a:prstGeom>
          <a:gradFill>
            <a:gsLst>
              <a:gs pos="0">
                <a:srgbClr val="929292"/>
              </a:gs>
              <a:gs pos="23000">
                <a:srgbClr val="929292"/>
              </a:gs>
              <a:gs pos="69000">
                <a:srgbClr val="7B7B7B"/>
              </a:gs>
              <a:gs pos="97000">
                <a:srgbClr val="737373"/>
              </a:gs>
              <a:gs pos="100000">
                <a:srgbClr val="737373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36"/>
          <p:cNvSpPr/>
          <p:nvPr/>
        </p:nvSpPr>
        <p:spPr>
          <a:xfrm>
            <a:off x="244549" y="6178092"/>
            <a:ext cx="5934419" cy="1750191"/>
          </a:xfrm>
          <a:prstGeom prst="can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36"/>
          <p:cNvSpPr txBox="1"/>
          <p:nvPr/>
        </p:nvSpPr>
        <p:spPr>
          <a:xfrm>
            <a:off x="1483369" y="469582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Новая модель RT112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36"/>
          <p:cNvSpPr/>
          <p:nvPr/>
        </p:nvSpPr>
        <p:spPr>
          <a:xfrm>
            <a:off x="7708900" y="2019300"/>
            <a:ext cx="426586" cy="355600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36"/>
          <p:cNvSpPr txBox="1"/>
          <p:nvPr/>
        </p:nvSpPr>
        <p:spPr>
          <a:xfrm>
            <a:off x="6896742" y="4133987"/>
            <a:ext cx="556456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Тонкий, легкий и прочный 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10,1-дюймовый планшет 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3" name="Google Shape;643;p36" descr="https://www.ute.com/uploads/images/product/mobile%20computer/Enterprise%20Tablets/RT112/RT112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0958" y="2374900"/>
            <a:ext cx="6870058" cy="4425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7"/>
          <p:cNvSpPr txBox="1"/>
          <p:nvPr/>
        </p:nvSpPr>
        <p:spPr>
          <a:xfrm>
            <a:off x="1080461" y="375879"/>
            <a:ext cx="77295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Планшет Unitech RT112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9" name="Google Shape;649;p37" descr="https://www.ute.com/uploads/images/product/mobile%20computer/Enterprise%20Tablets/RT112/RT112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9554" y="1299726"/>
            <a:ext cx="3887764" cy="250427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7"/>
          <p:cNvSpPr/>
          <p:nvPr/>
        </p:nvSpPr>
        <p:spPr>
          <a:xfrm>
            <a:off x="577247" y="3236225"/>
            <a:ext cx="2500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Android</a:t>
            </a:r>
            <a:endParaRPr sz="5400"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37"/>
          <p:cNvSpPr/>
          <p:nvPr/>
        </p:nvSpPr>
        <p:spPr>
          <a:xfrm>
            <a:off x="7157318" y="3058028"/>
            <a:ext cx="28847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Windows</a:t>
            </a:r>
            <a:endParaRPr sz="5400"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37"/>
          <p:cNvSpPr txBox="1"/>
          <p:nvPr/>
        </p:nvSpPr>
        <p:spPr>
          <a:xfrm>
            <a:off x="9882596" y="3458138"/>
            <a:ext cx="11856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37"/>
          <p:cNvSpPr txBox="1"/>
          <p:nvPr/>
        </p:nvSpPr>
        <p:spPr>
          <a:xfrm>
            <a:off x="7180095" y="2796157"/>
            <a:ext cx="11856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37"/>
          <p:cNvSpPr txBox="1"/>
          <p:nvPr/>
        </p:nvSpPr>
        <p:spPr>
          <a:xfrm>
            <a:off x="6201104" y="4019958"/>
            <a:ext cx="557803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Мы разработали RT112 как универсальный корпоративный планшет для Windows на базе Arm. Он сочетает в себе революционную эффективность платформы Qualcomm Snapdragon"" с опытом Unitech в создании долговечных и надежных устройств для самых сложных условий эксплуатации.</a:t>
            </a:r>
            <a:endParaRPr/>
          </a:p>
        </p:txBody>
      </p:sp>
      <p:sp>
        <p:nvSpPr>
          <p:cNvPr id="655" name="Google Shape;655;p37"/>
          <p:cNvSpPr txBox="1"/>
          <p:nvPr/>
        </p:nvSpPr>
        <p:spPr>
          <a:xfrm>
            <a:off x="2870590" y="3665418"/>
            <a:ext cx="11856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830" y="1706075"/>
            <a:ext cx="1198536" cy="92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1283" y="1706075"/>
            <a:ext cx="1095214" cy="976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1770" y="1687993"/>
            <a:ext cx="1074549" cy="96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803" y="3544005"/>
            <a:ext cx="950563" cy="8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16599" y="3429000"/>
            <a:ext cx="785247" cy="88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78377" y="3634606"/>
            <a:ext cx="702590" cy="65609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8"/>
          <p:cNvSpPr txBox="1"/>
          <p:nvPr/>
        </p:nvSpPr>
        <p:spPr>
          <a:xfrm>
            <a:off x="1358053" y="1847858"/>
            <a:ext cx="29932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Процессор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Восьмиядерный процессор Qualcomm™ 6490 (Мощный и эффективный)</a:t>
            </a:r>
            <a:endParaRPr/>
          </a:p>
        </p:txBody>
      </p:sp>
      <p:sp>
        <p:nvSpPr>
          <p:cNvPr id="667" name="Google Shape;667;p38"/>
          <p:cNvSpPr txBox="1"/>
          <p:nvPr/>
        </p:nvSpPr>
        <p:spPr>
          <a:xfrm>
            <a:off x="5343887" y="1847858"/>
            <a:ext cx="30604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Вес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Всего 690 г (Комфорт в течение всего дня)</a:t>
            </a:r>
            <a:endParaRPr/>
          </a:p>
        </p:txBody>
      </p:sp>
      <p:sp>
        <p:nvSpPr>
          <p:cNvPr id="668" name="Google Shape;668;p38"/>
          <p:cNvSpPr txBox="1"/>
          <p:nvPr/>
        </p:nvSpPr>
        <p:spPr>
          <a:xfrm>
            <a:off x="1018084" y="397605"/>
            <a:ext cx="95973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Планшет Unitech RT112 на </a:t>
            </a:r>
            <a:r>
              <a:rPr lang="en-US" sz="4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WINDOWS</a:t>
            </a:r>
            <a:endParaRPr sz="4000" b="1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38"/>
          <p:cNvSpPr txBox="1"/>
          <p:nvPr/>
        </p:nvSpPr>
        <p:spPr>
          <a:xfrm>
            <a:off x="8980967" y="1847858"/>
            <a:ext cx="321103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Удвоенная прочность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Степень защиты IP67 и устойчивость к падению с высоты 1,5 м (Долговечность корпоративного класса)</a:t>
            </a:r>
            <a:endParaRPr/>
          </a:p>
        </p:txBody>
      </p:sp>
      <p:sp>
        <p:nvSpPr>
          <p:cNvPr id="670" name="Google Shape;670;p38"/>
          <p:cNvSpPr txBox="1"/>
          <p:nvPr/>
        </p:nvSpPr>
        <p:spPr>
          <a:xfrm>
            <a:off x="1493366" y="4062914"/>
            <a:ext cx="285791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Связь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5G / Wi-Fi 6E / E-sim (Всегда на связи, всегда быстро)</a:t>
            </a:r>
            <a:endParaRPr/>
          </a:p>
        </p:txBody>
      </p:sp>
      <p:sp>
        <p:nvSpPr>
          <p:cNvPr id="671" name="Google Shape;671;p38"/>
          <p:cNvSpPr txBox="1"/>
          <p:nvPr/>
        </p:nvSpPr>
        <p:spPr>
          <a:xfrm>
            <a:off x="5343887" y="4062913"/>
            <a:ext cx="323629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Съемный аккумулятор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емкостью 8800 мАч (Для работы в режиме полной смены и не только)</a:t>
            </a:r>
            <a:endParaRPr/>
          </a:p>
        </p:txBody>
      </p:sp>
      <p:sp>
        <p:nvSpPr>
          <p:cNvPr id="672" name="Google Shape;672;p38"/>
          <p:cNvSpPr txBox="1"/>
          <p:nvPr/>
        </p:nvSpPr>
        <p:spPr>
          <a:xfrm>
            <a:off x="9016319" y="4010614"/>
            <a:ext cx="321103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Память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ГБ / 128 ГБ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Достаточно памяти для поддержки многозадачности и хранения данных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9"/>
          <p:cNvSpPr txBox="1"/>
          <p:nvPr/>
        </p:nvSpPr>
        <p:spPr>
          <a:xfrm>
            <a:off x="1018084" y="397605"/>
            <a:ext cx="95973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Спецификация Unitech RT112 на </a:t>
            </a:r>
            <a:r>
              <a:rPr lang="en-US" sz="4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WINDOWS</a:t>
            </a:r>
            <a:endParaRPr sz="4000" b="1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78" name="Google Shape;678;p39"/>
          <p:cNvGraphicFramePr/>
          <p:nvPr/>
        </p:nvGraphicFramePr>
        <p:xfrm>
          <a:off x="409903" y="1238119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{7A9D5188-9519-4AD7-84E0-C4D08BECDB57}</a:tableStyleId>
              </a:tblPr>
              <a:tblGrid>
                <a:gridCol w="2396350"/>
                <a:gridCol w="9144000"/>
              </a:tblGrid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Процессор	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Qualcomm Snapdragon™ 6490 </a:t>
                      </a: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Processor, 64bits, Octa Cores up to 2.7GHz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OС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Windows 11 Enterprise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Память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8GB+128GB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Языки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Multiple languages	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Разрешение экрана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(1920 x 1200), яркость 450 nits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Камера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13-мегапиксельная камера со светодиодной вспышкой и функцией автофокусировки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USB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USB 3.0 (Type-C) support USB OTG	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WWAN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5G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/4G/3G/2G (</a:t>
                      </a:r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eSIM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available)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WLAN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WLAN 6E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2.4GHz &amp; 5GHz &amp; 6GHz (MIMO 2X2), Support DBS 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Bluetooth	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Bluetooth® 5.2	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GPS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GPS, BeiDou, Glonass, Galileo, QZSS, NavIC and SBAS (только для моделей с WWAN)	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Датчики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Гироскоп, Акселерометр (G-sensor), E-компас, Датчик освещенности и приближения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Основная батарея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Съемная 8800 мАч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24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Размеры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260x165x12 мм / Вес: 690 г Батарея в комплекте</a:t>
                      </a:r>
                      <a:endParaRPr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/>
          <p:nvPr/>
        </p:nvSpPr>
        <p:spPr>
          <a:xfrm>
            <a:off x="1736117" y="0"/>
            <a:ext cx="8033886" cy="6858000"/>
          </a:xfrm>
          <a:prstGeom prst="parallelogram">
            <a:avLst>
              <a:gd name="adj" fmla="val 25000"/>
            </a:avLst>
          </a:prstGeom>
          <a:solidFill>
            <a:srgbClr val="78C2F4"/>
          </a:solidFill>
          <a:ln w="12700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1989553" y="6172834"/>
            <a:ext cx="5934419" cy="1750191"/>
          </a:xfrm>
          <a:prstGeom prst="can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 txBox="1"/>
          <p:nvPr/>
        </p:nvSpPr>
        <p:spPr>
          <a:xfrm>
            <a:off x="845725" y="444708"/>
            <a:ext cx="7124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HT730 Plus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0589" y="1167881"/>
            <a:ext cx="2075273" cy="537785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"/>
          <p:cNvSpPr/>
          <p:nvPr/>
        </p:nvSpPr>
        <p:spPr>
          <a:xfrm>
            <a:off x="6626821" y="4626676"/>
            <a:ext cx="5280250" cy="10278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Память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6GB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RAM +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128GB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UFS  Flash</a:t>
            </a:r>
            <a:endParaRPr sz="2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6562895" y="2474464"/>
            <a:ext cx="5344177" cy="16339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CPU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Qualcomm®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Snapdragon™ 4490, 64bits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8 ми-ядерный 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процессор, частотой более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2.4 GHz</a:t>
            </a:r>
            <a:endParaRPr/>
          </a:p>
        </p:txBody>
      </p:sp>
      <p:sp>
        <p:nvSpPr>
          <p:cNvPr id="171" name="Google Shape;171;p4"/>
          <p:cNvSpPr/>
          <p:nvPr/>
        </p:nvSpPr>
        <p:spPr>
          <a:xfrm>
            <a:off x="6562894" y="444708"/>
            <a:ext cx="5344177" cy="16339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OC Android 14 </a:t>
            </a:r>
            <a:endParaRPr sz="2200" b="1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(обновление до Android 16)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Сертификаты GMS , AER</a:t>
            </a:r>
            <a:endParaRPr sz="24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0"/>
          <p:cNvSpPr txBox="1"/>
          <p:nvPr/>
        </p:nvSpPr>
        <p:spPr>
          <a:xfrm>
            <a:off x="1375401" y="375879"/>
            <a:ext cx="77295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Планшет Unitech RT112 на </a:t>
            </a:r>
            <a:r>
              <a:rPr lang="en-US" sz="4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ANDROID</a:t>
            </a:r>
            <a:endParaRPr sz="4000" b="1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Google Shape;684;p40" descr="https://www.ute.com/uploads/images/product/mobile%20computer/Enterprise%20Tablets/RT112/RT112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378" y="1237864"/>
            <a:ext cx="4761291" cy="3066946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0"/>
          <p:cNvSpPr/>
          <p:nvPr/>
        </p:nvSpPr>
        <p:spPr>
          <a:xfrm>
            <a:off x="7712521" y="4220912"/>
            <a:ext cx="4479479" cy="1018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Geom Medium"/>
                <a:ea typeface="Geom Medium"/>
                <a:cs typeface="Geom Medium"/>
                <a:sym typeface="Geom Medium"/>
              </a:rPr>
              <a:t>WLAN:</a:t>
            </a:r>
            <a:endParaRPr/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Geom"/>
                <a:ea typeface="Geom"/>
                <a:cs typeface="Geom"/>
                <a:sym typeface="Geom"/>
              </a:rPr>
              <a:t>Wi-Fi 6E (2.4GHz &amp; 5GHz &amp; 6GHz</a:t>
            </a:r>
            <a:br>
              <a:rPr lang="en-US" sz="1400">
                <a:solidFill>
                  <a:srgbClr val="595959"/>
                </a:solidFill>
                <a:latin typeface="Geom"/>
                <a:ea typeface="Geom"/>
                <a:cs typeface="Geom"/>
                <a:sym typeface="Geom"/>
              </a:rPr>
            </a:br>
            <a:r>
              <a:rPr lang="en-US" sz="1400">
                <a:solidFill>
                  <a:srgbClr val="595959"/>
                </a:solidFill>
                <a:latin typeface="Geom"/>
                <a:ea typeface="Geom"/>
                <a:cs typeface="Geom"/>
                <a:sym typeface="Geom"/>
              </a:rPr>
              <a:t>Support Dual-Band Simultaneous (DBS)</a:t>
            </a:r>
            <a:br>
              <a:rPr lang="en-US" sz="1400">
                <a:solidFill>
                  <a:srgbClr val="595959"/>
                </a:solidFill>
                <a:latin typeface="Geom"/>
                <a:ea typeface="Geom"/>
                <a:cs typeface="Geom"/>
                <a:sym typeface="Geom"/>
              </a:rPr>
            </a:br>
            <a:r>
              <a:rPr lang="en-US" sz="1400">
                <a:solidFill>
                  <a:srgbClr val="595959"/>
                </a:solidFill>
                <a:latin typeface="Geom"/>
                <a:ea typeface="Geom"/>
                <a:cs typeface="Geom"/>
                <a:sym typeface="Geom"/>
              </a:rPr>
              <a:t>IEEE 802.11a/b/g/n/ac/ax/d/e/h/i/k/r/v (2x2 MU-MIMO)</a:t>
            </a:r>
            <a:endParaRPr sz="1400" b="1">
              <a:solidFill>
                <a:srgbClr val="595959"/>
              </a:solidFill>
              <a:latin typeface="Geom"/>
              <a:ea typeface="Geom"/>
              <a:cs typeface="Geom"/>
              <a:sym typeface="Geom"/>
            </a:endParaRPr>
          </a:p>
        </p:txBody>
      </p:sp>
      <p:grpSp>
        <p:nvGrpSpPr>
          <p:cNvPr id="686" name="Google Shape;686;p40"/>
          <p:cNvGrpSpPr/>
          <p:nvPr/>
        </p:nvGrpSpPr>
        <p:grpSpPr>
          <a:xfrm>
            <a:off x="485044" y="1107755"/>
            <a:ext cx="11706956" cy="5366304"/>
            <a:chOff x="485044" y="1107755"/>
            <a:chExt cx="11706956" cy="5366304"/>
          </a:xfrm>
        </p:grpSpPr>
        <p:grpSp>
          <p:nvGrpSpPr>
            <p:cNvPr id="687" name="Google Shape;687;p40"/>
            <p:cNvGrpSpPr/>
            <p:nvPr/>
          </p:nvGrpSpPr>
          <p:grpSpPr>
            <a:xfrm>
              <a:off x="485044" y="4280756"/>
              <a:ext cx="3243135" cy="1086015"/>
              <a:chOff x="8361886" y="1284048"/>
              <a:chExt cx="3243135" cy="1086015"/>
            </a:xfrm>
          </p:grpSpPr>
          <p:sp>
            <p:nvSpPr>
              <p:cNvPr id="688" name="Google Shape;688;p40"/>
              <p:cNvSpPr/>
              <p:nvPr/>
            </p:nvSpPr>
            <p:spPr>
              <a:xfrm>
                <a:off x="8361886" y="1284048"/>
                <a:ext cx="311014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595959"/>
                    </a:solidFill>
                    <a:latin typeface="Roboto"/>
                    <a:ea typeface="Roboto"/>
                    <a:cs typeface="Roboto"/>
                    <a:sym typeface="Roboto"/>
                  </a:rPr>
                  <a:t>Qualcomm 5430G Hexa-core </a:t>
                </a:r>
                <a:r>
                  <a:rPr lang="en-US" sz="1400" b="1">
                    <a:solidFill>
                      <a:srgbClr val="FF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2,1 ГГц</a:t>
                </a:r>
                <a:endParaRPr/>
              </a:p>
            </p:txBody>
          </p:sp>
          <p:sp>
            <p:nvSpPr>
              <p:cNvPr id="689" name="Google Shape;689;p40"/>
              <p:cNvSpPr/>
              <p:nvPr/>
            </p:nvSpPr>
            <p:spPr>
              <a:xfrm>
                <a:off x="8375335" y="1568515"/>
                <a:ext cx="204254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595959"/>
                    </a:solidFill>
                    <a:latin typeface="Roboto"/>
                    <a:ea typeface="Roboto"/>
                    <a:cs typeface="Roboto"/>
                    <a:sym typeface="Roboto"/>
                  </a:rPr>
                  <a:t>Память: </a:t>
                </a:r>
                <a:r>
                  <a:rPr lang="en-US" sz="1400" b="1">
                    <a:solidFill>
                      <a:srgbClr val="FF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6 ГБ / 128 ГБ </a:t>
                </a:r>
                <a:endParaRPr/>
              </a:p>
            </p:txBody>
          </p:sp>
          <p:sp>
            <p:nvSpPr>
              <p:cNvPr id="690" name="Google Shape;690;p40"/>
              <p:cNvSpPr/>
              <p:nvPr/>
            </p:nvSpPr>
            <p:spPr>
              <a:xfrm>
                <a:off x="8366634" y="1846843"/>
                <a:ext cx="323838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595959"/>
                    </a:solidFill>
                    <a:latin typeface="Roboto"/>
                    <a:ea typeface="Roboto"/>
                    <a:cs typeface="Roboto"/>
                    <a:sym typeface="Roboto"/>
                  </a:rPr>
                  <a:t>Операционная система </a:t>
                </a:r>
                <a:r>
                  <a:rPr lang="en-US" sz="1400">
                    <a:solidFill>
                      <a:srgbClr val="FF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Android 13.0</a:t>
                </a:r>
                <a:endParaRPr sz="140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595959"/>
                    </a:solidFill>
                    <a:latin typeface="Roboto"/>
                    <a:ea typeface="Roboto"/>
                    <a:cs typeface="Roboto"/>
                    <a:sym typeface="Roboto"/>
                  </a:rPr>
                  <a:t>GMS, AER</a:t>
                </a:r>
                <a:endParaRPr sz="1400" b="1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691" name="Google Shape;691;p40"/>
            <p:cNvSpPr/>
            <p:nvPr/>
          </p:nvSpPr>
          <p:spPr>
            <a:xfrm>
              <a:off x="7712521" y="5247892"/>
              <a:ext cx="4479479" cy="1018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WWAN: </a:t>
              </a:r>
              <a:endParaRPr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Support 2G/3G/4G/</a:t>
              </a:r>
              <a:r>
                <a:rPr lang="en-US" sz="1400" b="1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5G</a:t>
              </a: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/>
              </a:r>
              <a:b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Support Data, SMS and Voice capabilities</a:t>
              </a:r>
              <a:b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endParaRPr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7714970" y="6166282"/>
              <a:ext cx="14382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Bluetooth ® 5.1</a:t>
              </a:r>
              <a:endParaRPr/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485044" y="5381384"/>
              <a:ext cx="4479479" cy="1066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Экран 10” с яркостью </a:t>
              </a:r>
              <a:r>
                <a:rPr lang="en-US" sz="1400" b="1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500NITS</a:t>
              </a:r>
              <a:endParaRPr/>
            </a:p>
            <a:p>
              <a:pPr marL="0" marR="0" lvl="0" indent="0" algn="l" rtl="0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защита Corning® Gorilla® Glass</a:t>
              </a:r>
              <a:b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поддержка работы в перчатках,</a:t>
              </a:r>
              <a:b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работа на влажном экране</a:t>
              </a:r>
              <a:endParaRPr/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4166531" y="6142292"/>
              <a:ext cx="4479479" cy="319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Сканирующий модули SR (опционально)</a:t>
              </a: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4166532" y="4224619"/>
              <a:ext cx="4479479" cy="1309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Вес 690 гр.</a:t>
              </a:r>
              <a:endParaRPr/>
            </a:p>
            <a:p>
              <a:pPr marL="0" marR="0" lvl="0" indent="0" algn="l" rtl="0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Рабочая температура: -20~+50°C</a:t>
              </a:r>
              <a:endParaRPr/>
            </a:p>
            <a:p>
              <a:pPr marL="0" marR="0" lvl="0" indent="0" algn="l" rtl="0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Защита от падения с </a:t>
              </a:r>
              <a:r>
                <a:rPr lang="en-US" sz="1400" b="1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1,5 метра</a:t>
              </a:r>
              <a:endParaRPr/>
            </a:p>
            <a:p>
              <a:pPr marL="0" marR="0" lvl="0" indent="0" algn="l" rtl="0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Защита </a:t>
              </a:r>
              <a:r>
                <a:rPr lang="en-US" sz="1400" b="1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по IP67</a:t>
              </a:r>
              <a:endParaRPr sz="14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MIL-STD-810H, Method 516.8, Procedure IV</a:t>
              </a:r>
              <a:endParaRPr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4166532" y="5742964"/>
              <a:ext cx="44794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Время работы более </a:t>
              </a:r>
              <a:r>
                <a:rPr lang="en-US" sz="1400" b="1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24 </a:t>
              </a:r>
              <a:r>
                <a:rPr lang="en-US" sz="14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часов*</a:t>
              </a:r>
              <a:endParaRPr/>
            </a:p>
          </p:txBody>
        </p:sp>
        <p:pic>
          <p:nvPicPr>
            <p:cNvPr id="697" name="Google Shape;697;p40" descr="https://www.ute.com/uploads/images/product/mobile%20computer/Enterprise%20Tablets/RT112/RT112-3.png"/>
            <p:cNvPicPr preferRelativeResize="0"/>
            <p:nvPr/>
          </p:nvPicPr>
          <p:blipFill rotWithShape="1">
            <a:blip r:embed="rId4">
              <a:alphaModFix/>
            </a:blip>
            <a:srcRect t="14096" b="17422"/>
            <a:stretch/>
          </p:blipFill>
          <p:spPr>
            <a:xfrm>
              <a:off x="6096000" y="1107755"/>
              <a:ext cx="4633357" cy="3173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9488"/>
            <a:ext cx="12187498" cy="6485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313" y="191386"/>
            <a:ext cx="12224797" cy="6453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1386"/>
            <a:ext cx="12232564" cy="6464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44"/>
          <p:cNvGrpSpPr/>
          <p:nvPr/>
        </p:nvGrpSpPr>
        <p:grpSpPr>
          <a:xfrm>
            <a:off x="0" y="212650"/>
            <a:ext cx="12191999" cy="6443331"/>
            <a:chOff x="-8313" y="157733"/>
            <a:chExt cx="12200312" cy="6700267"/>
          </a:xfrm>
        </p:grpSpPr>
        <p:sp>
          <p:nvSpPr>
            <p:cNvPr id="718" name="Google Shape;718;p44"/>
            <p:cNvSpPr txBox="1"/>
            <p:nvPr/>
          </p:nvSpPr>
          <p:spPr>
            <a:xfrm>
              <a:off x="1412624" y="331321"/>
              <a:ext cx="10248746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4400"/>
                <a:buFont typeface="Calibri"/>
                <a:buNone/>
              </a:pPr>
              <a:r>
                <a:rPr lang="en-US" sz="44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5G</a:t>
              </a:r>
              <a:endParaRPr sz="4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9" name="Google Shape;719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9448" y="2552835"/>
              <a:ext cx="12102551" cy="4305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8313" y="157733"/>
              <a:ext cx="1105054" cy="16004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1" name="Google Shape;721;p44"/>
            <p:cNvSpPr txBox="1"/>
            <p:nvPr/>
          </p:nvSpPr>
          <p:spPr>
            <a:xfrm>
              <a:off x="6266208" y="1695796"/>
              <a:ext cx="5471159" cy="5162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fontScale="47500" lnSpcReduction="20000"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ct val="100000"/>
                <a:buFont typeface="Arial"/>
                <a:buNone/>
              </a:pPr>
              <a:r>
                <a:rPr lang="en-US" sz="4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RT112 оснащен платформой Qualcomm 5430 5G IoT. Модуль 5G обеспечивает молниеносную передачу данных и оперативную работу в режиме онлайн, при этом все это оптимизировано с учетом требований Интернета вещей. </a:t>
              </a:r>
              <a:endParaRPr/>
            </a:p>
            <a:p>
              <a:pPr marL="0" marR="0" lvl="0" indent="0" algn="just" rtl="0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F7F7F"/>
                </a:buClr>
                <a:buSzPct val="100000"/>
                <a:buFont typeface="Arial"/>
                <a:buNone/>
              </a:pPr>
              <a:r>
                <a:rPr lang="en-US" sz="44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Уделяя особое внимание долговечности, RT112 может похвастаться увеличенным сроком службы, что делает его идеальной инвестицией для тех, кто ищет устройство, которое будет оставаться актуальным и эффективным в течение многих лет.</a:t>
              </a:r>
              <a:endParaRPr/>
            </a:p>
          </p:txBody>
        </p:sp>
        <p:pic>
          <p:nvPicPr>
            <p:cNvPr id="722" name="Google Shape;722;p44" descr="https://www.ute.com/uploads/files/Product%20Feature%20Images/RT112/RT112_5G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200" y="2019993"/>
              <a:ext cx="4897376" cy="36873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0121"/>
            <a:ext cx="12192000" cy="6485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46"/>
          <p:cNvPicPr preferRelativeResize="0"/>
          <p:nvPr/>
        </p:nvPicPr>
        <p:blipFill rotWithShape="1">
          <a:blip r:embed="rId3">
            <a:alphaModFix/>
          </a:blip>
          <a:srcRect r="78889"/>
          <a:stretch/>
        </p:blipFill>
        <p:spPr>
          <a:xfrm rot="5400000">
            <a:off x="5144660" y="-5140320"/>
            <a:ext cx="1926611" cy="1216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709" y="2521016"/>
            <a:ext cx="11338560" cy="433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976" y="460765"/>
            <a:ext cx="485143" cy="480064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46"/>
          <p:cNvSpPr txBox="1"/>
          <p:nvPr/>
        </p:nvSpPr>
        <p:spPr>
          <a:xfrm>
            <a:off x="1223979" y="402644"/>
            <a:ext cx="77295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Аксессуары Unitech RT112</a:t>
            </a:r>
            <a:endParaRPr sz="4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46"/>
          <p:cNvSpPr/>
          <p:nvPr/>
        </p:nvSpPr>
        <p:spPr>
          <a:xfrm>
            <a:off x="980319" y="2001452"/>
            <a:ext cx="2253523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46"/>
          <p:cNvSpPr txBox="1"/>
          <p:nvPr/>
        </p:nvSpPr>
        <p:spPr>
          <a:xfrm>
            <a:off x="980319" y="3932894"/>
            <a:ext cx="142823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PN#5200-900009G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9" name="Google Shape;739;p46" descr="https://www.ute.com/uploads/images/UTE%20Accessories/multi-slot%20type%20c%20charge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0319" y="2048042"/>
            <a:ext cx="2253523" cy="1560268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46"/>
          <p:cNvSpPr txBox="1"/>
          <p:nvPr/>
        </p:nvSpPr>
        <p:spPr>
          <a:xfrm>
            <a:off x="974195" y="3732923"/>
            <a:ext cx="61748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Кредл</a:t>
            </a:r>
            <a:endParaRPr sz="1200">
              <a:solidFill>
                <a:schemeClr val="dk1"/>
              </a:solidFill>
              <a:latin typeface="Geom"/>
              <a:ea typeface="Geom"/>
              <a:cs typeface="Geom"/>
              <a:sym typeface="Geom"/>
            </a:endParaRPr>
          </a:p>
        </p:txBody>
      </p:sp>
      <p:sp>
        <p:nvSpPr>
          <p:cNvPr id="741" name="Google Shape;741;p46"/>
          <p:cNvSpPr/>
          <p:nvPr/>
        </p:nvSpPr>
        <p:spPr>
          <a:xfrm>
            <a:off x="3520319" y="2001452"/>
            <a:ext cx="1938629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46"/>
          <p:cNvSpPr txBox="1"/>
          <p:nvPr/>
        </p:nvSpPr>
        <p:spPr>
          <a:xfrm>
            <a:off x="3520319" y="3932894"/>
            <a:ext cx="145094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PN#5200-900009G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46"/>
          <p:cNvSpPr txBox="1"/>
          <p:nvPr/>
        </p:nvSpPr>
        <p:spPr>
          <a:xfrm>
            <a:off x="3514195" y="3732923"/>
            <a:ext cx="17967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Автомобильный кредл</a:t>
            </a:r>
            <a:endParaRPr sz="1200">
              <a:solidFill>
                <a:schemeClr val="dk1"/>
              </a:solidFill>
              <a:latin typeface="Geom"/>
              <a:ea typeface="Geom"/>
              <a:cs typeface="Geom"/>
              <a:sym typeface="Geom"/>
            </a:endParaRPr>
          </a:p>
        </p:txBody>
      </p:sp>
      <p:pic>
        <p:nvPicPr>
          <p:cNvPr id="744" name="Google Shape;744;p46" descr="https://www.ute.com/uploads/images/Vehicle%20Cradle-PN5000-900125G-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14195" y="2048042"/>
            <a:ext cx="1678065" cy="180437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46"/>
          <p:cNvSpPr/>
          <p:nvPr/>
        </p:nvSpPr>
        <p:spPr>
          <a:xfrm>
            <a:off x="5727848" y="2001452"/>
            <a:ext cx="1282909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46"/>
          <p:cNvSpPr txBox="1"/>
          <p:nvPr/>
        </p:nvSpPr>
        <p:spPr>
          <a:xfrm>
            <a:off x="5727847" y="3932894"/>
            <a:ext cx="13453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PN#5200-900009G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46"/>
          <p:cNvSpPr txBox="1"/>
          <p:nvPr/>
        </p:nvSpPr>
        <p:spPr>
          <a:xfrm>
            <a:off x="5721723" y="3732923"/>
            <a:ext cx="6666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Стилус</a:t>
            </a:r>
            <a:endParaRPr sz="1200">
              <a:solidFill>
                <a:schemeClr val="dk1"/>
              </a:solidFill>
              <a:latin typeface="Geom"/>
              <a:ea typeface="Geom"/>
              <a:cs typeface="Geom"/>
              <a:sym typeface="Geom"/>
            </a:endParaRPr>
          </a:p>
        </p:txBody>
      </p:sp>
      <p:pic>
        <p:nvPicPr>
          <p:cNvPr id="748" name="Google Shape;748;p46" descr="https://www.ute.com/uploads/images/UTE%20Accessories/1979-900008G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83404" y="2313480"/>
            <a:ext cx="1179852" cy="1268658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46"/>
          <p:cNvSpPr/>
          <p:nvPr/>
        </p:nvSpPr>
        <p:spPr>
          <a:xfrm>
            <a:off x="7243193" y="2001452"/>
            <a:ext cx="1780317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46"/>
          <p:cNvSpPr txBox="1"/>
          <p:nvPr/>
        </p:nvSpPr>
        <p:spPr>
          <a:xfrm>
            <a:off x="7243192" y="3932894"/>
            <a:ext cx="134628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PN#5200-900009G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6"/>
          <p:cNvSpPr txBox="1"/>
          <p:nvPr/>
        </p:nvSpPr>
        <p:spPr>
          <a:xfrm>
            <a:off x="7209911" y="3727665"/>
            <a:ext cx="191521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Крепление POS</a:t>
            </a:r>
            <a:endParaRPr/>
          </a:p>
        </p:txBody>
      </p:sp>
      <p:pic>
        <p:nvPicPr>
          <p:cNvPr id="752" name="Google Shape;752;p46" descr="https://www.ute.com/uploads/images/UTE%20Accessories/4070-900019G%20RT112%20POS%20Mount-1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06545" y="2036957"/>
            <a:ext cx="1204723" cy="17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46"/>
          <p:cNvSpPr/>
          <p:nvPr/>
        </p:nvSpPr>
        <p:spPr>
          <a:xfrm>
            <a:off x="9128186" y="2009666"/>
            <a:ext cx="1688422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46"/>
          <p:cNvSpPr txBox="1"/>
          <p:nvPr/>
        </p:nvSpPr>
        <p:spPr>
          <a:xfrm>
            <a:off x="9128185" y="3941108"/>
            <a:ext cx="136563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PN#5200-900009G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46"/>
          <p:cNvSpPr txBox="1"/>
          <p:nvPr/>
        </p:nvSpPr>
        <p:spPr>
          <a:xfrm>
            <a:off x="9122061" y="3741137"/>
            <a:ext cx="13837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Крепление VESA</a:t>
            </a:r>
            <a:endParaRPr/>
          </a:p>
        </p:txBody>
      </p:sp>
      <p:pic>
        <p:nvPicPr>
          <p:cNvPr id="756" name="Google Shape;756;p46" descr="https://www.ute.com/uploads/images/5400-900065G%20VESA%20Plate%20(100x100mm)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63243" y="2043721"/>
            <a:ext cx="1592909" cy="1712805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6"/>
          <p:cNvSpPr/>
          <p:nvPr/>
        </p:nvSpPr>
        <p:spPr>
          <a:xfrm>
            <a:off x="980320" y="4344391"/>
            <a:ext cx="1496941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46"/>
          <p:cNvSpPr txBox="1"/>
          <p:nvPr/>
        </p:nvSpPr>
        <p:spPr>
          <a:xfrm>
            <a:off x="980319" y="6275833"/>
            <a:ext cx="13955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PN#5200-900009G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46"/>
          <p:cNvSpPr txBox="1"/>
          <p:nvPr/>
        </p:nvSpPr>
        <p:spPr>
          <a:xfrm>
            <a:off x="974195" y="6075862"/>
            <a:ext cx="14016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Защитное стекло</a:t>
            </a:r>
            <a:endParaRPr sz="1200">
              <a:solidFill>
                <a:schemeClr val="dk1"/>
              </a:solidFill>
              <a:latin typeface="Geom"/>
              <a:ea typeface="Geom"/>
              <a:cs typeface="Geom"/>
              <a:sym typeface="Geom"/>
            </a:endParaRPr>
          </a:p>
        </p:txBody>
      </p:sp>
      <p:pic>
        <p:nvPicPr>
          <p:cNvPr id="760" name="Google Shape;760;p46" descr="https://www.ute.com/uploads/images/UTE%20Accessories/Screen%20Protector%20-PN5400-900060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4355" y="4579882"/>
            <a:ext cx="1289896" cy="10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46"/>
          <p:cNvSpPr/>
          <p:nvPr/>
        </p:nvSpPr>
        <p:spPr>
          <a:xfrm>
            <a:off x="2710093" y="4344391"/>
            <a:ext cx="1622548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46"/>
          <p:cNvSpPr txBox="1"/>
          <p:nvPr/>
        </p:nvSpPr>
        <p:spPr>
          <a:xfrm>
            <a:off x="2710092" y="6275833"/>
            <a:ext cx="150426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PN#5200-900009G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46"/>
          <p:cNvSpPr txBox="1"/>
          <p:nvPr/>
        </p:nvSpPr>
        <p:spPr>
          <a:xfrm>
            <a:off x="2703968" y="5895113"/>
            <a:ext cx="16282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Поворотный ремень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на руку</a:t>
            </a:r>
            <a:endParaRPr sz="1200">
              <a:solidFill>
                <a:schemeClr val="dk1"/>
              </a:solidFill>
              <a:latin typeface="Geom"/>
              <a:ea typeface="Geom"/>
              <a:cs typeface="Geom"/>
              <a:sym typeface="Geom"/>
            </a:endParaRPr>
          </a:p>
        </p:txBody>
      </p:sp>
      <p:pic>
        <p:nvPicPr>
          <p:cNvPr id="764" name="Google Shape;764;p46" descr="https://www.ute.com/uploads/images/UTE%20Accessories/Rotatable%20Hand%20Strap-PN5400-900061G-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15780" y="4641332"/>
            <a:ext cx="1452361" cy="10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46"/>
          <p:cNvSpPr/>
          <p:nvPr/>
        </p:nvSpPr>
        <p:spPr>
          <a:xfrm>
            <a:off x="4586905" y="4344391"/>
            <a:ext cx="1210508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46"/>
          <p:cNvSpPr txBox="1"/>
          <p:nvPr/>
        </p:nvSpPr>
        <p:spPr>
          <a:xfrm>
            <a:off x="4586904" y="6275833"/>
            <a:ext cx="129342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PN#5200-900009G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46"/>
          <p:cNvSpPr txBox="1"/>
          <p:nvPr/>
        </p:nvSpPr>
        <p:spPr>
          <a:xfrm>
            <a:off x="4580780" y="5895113"/>
            <a:ext cx="10990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Ремень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m"/>
                <a:ea typeface="Geom"/>
                <a:cs typeface="Geom"/>
                <a:sym typeface="Geom"/>
              </a:rPr>
              <a:t>Через плечо </a:t>
            </a:r>
            <a:endParaRPr sz="1200">
              <a:solidFill>
                <a:schemeClr val="dk1"/>
              </a:solidFill>
              <a:latin typeface="Geom"/>
              <a:ea typeface="Geom"/>
              <a:cs typeface="Geom"/>
              <a:sym typeface="Geom"/>
            </a:endParaRPr>
          </a:p>
        </p:txBody>
      </p:sp>
      <p:pic>
        <p:nvPicPr>
          <p:cNvPr id="768" name="Google Shape;768;p46" descr="https://www.ute.com/uploads/images/UTE%20Accessories/Shoulder%20Strap-PN3210-900041G-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70162" y="4454598"/>
            <a:ext cx="942315" cy="1429176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6"/>
          <p:cNvSpPr/>
          <p:nvPr/>
        </p:nvSpPr>
        <p:spPr>
          <a:xfrm>
            <a:off x="6026789" y="4344391"/>
            <a:ext cx="1210508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46"/>
          <p:cNvSpPr txBox="1"/>
          <p:nvPr/>
        </p:nvSpPr>
        <p:spPr>
          <a:xfrm>
            <a:off x="6026789" y="6275833"/>
            <a:ext cx="98396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PN#CWX136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46"/>
          <p:cNvSpPr/>
          <p:nvPr/>
        </p:nvSpPr>
        <p:spPr>
          <a:xfrm>
            <a:off x="7469256" y="4344391"/>
            <a:ext cx="1210508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46"/>
          <p:cNvSpPr txBox="1"/>
          <p:nvPr/>
        </p:nvSpPr>
        <p:spPr>
          <a:xfrm>
            <a:off x="7469256" y="6275833"/>
            <a:ext cx="102816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PN#CWX129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46"/>
          <p:cNvSpPr/>
          <p:nvPr/>
        </p:nvSpPr>
        <p:spPr>
          <a:xfrm>
            <a:off x="8914306" y="4344391"/>
            <a:ext cx="1342159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46"/>
          <p:cNvSpPr txBox="1"/>
          <p:nvPr/>
        </p:nvSpPr>
        <p:spPr>
          <a:xfrm>
            <a:off x="8883515" y="6125945"/>
            <a:ext cx="147423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PN#MMU230 (26mm)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PN#MMU330 (38mm)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46"/>
          <p:cNvSpPr/>
          <p:nvPr/>
        </p:nvSpPr>
        <p:spPr>
          <a:xfrm>
            <a:off x="10501824" y="4344391"/>
            <a:ext cx="1369089" cy="22130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6" name="Google Shape;776;p46" descr="https://www.ute.com/uploads/images/CWX136-MP-Plus_1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126175" y="4641332"/>
            <a:ext cx="1025651" cy="119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6" descr="https://www.ute.com/uploads/images/CWX129-front_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67606" y="4523882"/>
            <a:ext cx="829810" cy="144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6" descr="https://www.ute.com/uploads/images/MMU230_1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68864" y="4414426"/>
            <a:ext cx="703533" cy="177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46" descr="https://www.ute.com/uploads/images/MMU232_1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972633" y="4414425"/>
            <a:ext cx="546127" cy="1661438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46"/>
          <p:cNvSpPr txBox="1"/>
          <p:nvPr/>
        </p:nvSpPr>
        <p:spPr>
          <a:xfrm>
            <a:off x="10448991" y="6133292"/>
            <a:ext cx="147475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PN#MMU232 (26mm)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PN#MMU332 (38mm)</a:t>
            </a:r>
            <a:endParaRPr sz="1100" i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7"/>
          <p:cNvSpPr txBox="1"/>
          <p:nvPr/>
        </p:nvSpPr>
        <p:spPr>
          <a:xfrm>
            <a:off x="838200" y="463203"/>
            <a:ext cx="10515600" cy="59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Решение для погрузчика под ключ</a:t>
            </a:r>
            <a:endParaRPr/>
          </a:p>
        </p:txBody>
      </p:sp>
      <p:pic>
        <p:nvPicPr>
          <p:cNvPr id="786" name="Google Shape;78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70" y="1155891"/>
            <a:ext cx="12023841" cy="5476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8"/>
          <p:cNvSpPr/>
          <p:nvPr/>
        </p:nvSpPr>
        <p:spPr>
          <a:xfrm>
            <a:off x="6096000" y="0"/>
            <a:ext cx="7874000" cy="6858000"/>
          </a:xfrm>
          <a:prstGeom prst="parallelogram">
            <a:avLst>
              <a:gd name="adj" fmla="val 25000"/>
            </a:avLst>
          </a:prstGeom>
          <a:solidFill>
            <a:srgbClr val="78C2F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48"/>
          <p:cNvSpPr/>
          <p:nvPr/>
        </p:nvSpPr>
        <p:spPr>
          <a:xfrm>
            <a:off x="7250717" y="2197100"/>
            <a:ext cx="5564565" cy="2184400"/>
          </a:xfrm>
          <a:prstGeom prst="parallelogram">
            <a:avLst>
              <a:gd name="adj" fmla="val 25000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Сканеры и носимые решения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48"/>
          <p:cNvSpPr/>
          <p:nvPr/>
        </p:nvSpPr>
        <p:spPr>
          <a:xfrm>
            <a:off x="-226317" y="0"/>
            <a:ext cx="8033886" cy="6858000"/>
          </a:xfrm>
          <a:prstGeom prst="parallelogram">
            <a:avLst>
              <a:gd name="adj" fmla="val 25000"/>
            </a:avLst>
          </a:prstGeom>
          <a:gradFill>
            <a:gsLst>
              <a:gs pos="0">
                <a:srgbClr val="929292"/>
              </a:gs>
              <a:gs pos="23000">
                <a:srgbClr val="929292"/>
              </a:gs>
              <a:gs pos="69000">
                <a:srgbClr val="7B7B7B"/>
              </a:gs>
              <a:gs pos="97000">
                <a:srgbClr val="737373"/>
              </a:gs>
              <a:gs pos="100000">
                <a:srgbClr val="737373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48"/>
          <p:cNvSpPr/>
          <p:nvPr/>
        </p:nvSpPr>
        <p:spPr>
          <a:xfrm>
            <a:off x="244549" y="6178092"/>
            <a:ext cx="5934419" cy="1750191"/>
          </a:xfrm>
          <a:prstGeom prst="can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48"/>
          <p:cNvSpPr txBox="1"/>
          <p:nvPr/>
        </p:nvSpPr>
        <p:spPr>
          <a:xfrm>
            <a:off x="1483369" y="469582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Сканеры</a:t>
            </a:r>
            <a:endParaRPr/>
          </a:p>
        </p:txBody>
      </p:sp>
      <p:sp>
        <p:nvSpPr>
          <p:cNvPr id="797" name="Google Shape;797;p48"/>
          <p:cNvSpPr/>
          <p:nvPr/>
        </p:nvSpPr>
        <p:spPr>
          <a:xfrm>
            <a:off x="7380983" y="2524045"/>
            <a:ext cx="426586" cy="355600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" name="Google Shape;798;p48"/>
          <p:cNvPicPr preferRelativeResize="0"/>
          <p:nvPr/>
        </p:nvPicPr>
        <p:blipFill rotWithShape="1">
          <a:blip r:embed="rId3">
            <a:alphaModFix/>
          </a:blip>
          <a:srcRect l="41167" b="41534"/>
          <a:stretch/>
        </p:blipFill>
        <p:spPr>
          <a:xfrm>
            <a:off x="3090538" y="4243914"/>
            <a:ext cx="2630490" cy="261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1206">
            <a:off x="-30890" y="2583170"/>
            <a:ext cx="4541914" cy="455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9"/>
          <p:cNvSpPr txBox="1"/>
          <p:nvPr/>
        </p:nvSpPr>
        <p:spPr>
          <a:xfrm>
            <a:off x="838200" y="365125"/>
            <a:ext cx="1051560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Терминал складского класса </a:t>
            </a:r>
            <a:r>
              <a:rPr lang="en-US" sz="4000" b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Unitech WD200+</a:t>
            </a:r>
            <a:endParaRPr/>
          </a:p>
        </p:txBody>
      </p:sp>
      <p:sp>
        <p:nvSpPr>
          <p:cNvPr id="805" name="Google Shape;805;p49"/>
          <p:cNvSpPr txBox="1"/>
          <p:nvPr/>
        </p:nvSpPr>
        <p:spPr>
          <a:xfrm>
            <a:off x="4206239" y="1280160"/>
            <a:ext cx="7719461" cy="82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Носимый терминал с экраном 3,54” | на платформе Octa-core 2xA75 2.0GHz + 6xA55 1.8GHz | 110 гр с батареей 2500мАч | WI-FI 6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806" name="Google Shape;80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3514" y="4959001"/>
            <a:ext cx="2880320" cy="147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0459" y="4705501"/>
            <a:ext cx="2154436" cy="177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8684" y="4712123"/>
            <a:ext cx="1756833" cy="17314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9" name="Google Shape;809;p49"/>
          <p:cNvGrpSpPr/>
          <p:nvPr/>
        </p:nvGrpSpPr>
        <p:grpSpPr>
          <a:xfrm>
            <a:off x="4677878" y="2439941"/>
            <a:ext cx="6020457" cy="2409693"/>
            <a:chOff x="4792069" y="2324963"/>
            <a:chExt cx="6020457" cy="2409693"/>
          </a:xfrm>
        </p:grpSpPr>
        <p:pic>
          <p:nvPicPr>
            <p:cNvPr id="810" name="Google Shape;810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92069" y="2324963"/>
              <a:ext cx="6020457" cy="2409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5799" y="2387066"/>
              <a:ext cx="815321" cy="891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2" name="Google Shape;812;p49"/>
            <p:cNvSpPr txBox="1"/>
            <p:nvPr/>
          </p:nvSpPr>
          <p:spPr>
            <a:xfrm>
              <a:off x="7857084" y="3033596"/>
              <a:ext cx="746973" cy="276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F7F7F"/>
                  </a:solidFill>
                  <a:latin typeface="Roboto"/>
                  <a:ea typeface="Roboto"/>
                  <a:cs typeface="Roboto"/>
                  <a:sym typeface="Roboto"/>
                </a:rPr>
                <a:t>IP68</a:t>
              </a:r>
              <a:endParaRPr/>
            </a:p>
          </p:txBody>
        </p:sp>
      </p:grpSp>
      <p:pic>
        <p:nvPicPr>
          <p:cNvPr id="813" name="Google Shape;813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836" y="1241279"/>
            <a:ext cx="4259941" cy="4259941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49"/>
          <p:cNvSpPr txBox="1"/>
          <p:nvPr/>
        </p:nvSpPr>
        <p:spPr>
          <a:xfrm>
            <a:off x="6705958" y="3113406"/>
            <a:ext cx="675112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16МП</a:t>
            </a:r>
            <a:endParaRPr/>
          </a:p>
        </p:txBody>
      </p:sp>
      <p:sp>
        <p:nvSpPr>
          <p:cNvPr id="815" name="Google Shape;815;p49"/>
          <p:cNvSpPr txBox="1"/>
          <p:nvPr/>
        </p:nvSpPr>
        <p:spPr>
          <a:xfrm>
            <a:off x="5722513" y="4262206"/>
            <a:ext cx="746973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BT 5.0</a:t>
            </a:r>
            <a:endParaRPr sz="12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6" name="Google Shape;816;p49"/>
          <p:cNvSpPr txBox="1"/>
          <p:nvPr/>
        </p:nvSpPr>
        <p:spPr>
          <a:xfrm>
            <a:off x="4736972" y="4374951"/>
            <a:ext cx="746973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WI-FI 6</a:t>
            </a:r>
            <a:endParaRPr sz="12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17" name="Google Shape;817;p49"/>
          <p:cNvGrpSpPr/>
          <p:nvPr/>
        </p:nvGrpSpPr>
        <p:grpSpPr>
          <a:xfrm>
            <a:off x="9842935" y="2566108"/>
            <a:ext cx="577516" cy="547298"/>
            <a:chOff x="10680333" y="2502044"/>
            <a:chExt cx="577516" cy="547298"/>
          </a:xfrm>
        </p:grpSpPr>
        <p:sp>
          <p:nvSpPr>
            <p:cNvPr id="818" name="Google Shape;818;p49"/>
            <p:cNvSpPr/>
            <p:nvPr/>
          </p:nvSpPr>
          <p:spPr>
            <a:xfrm>
              <a:off x="10680333" y="2502044"/>
              <a:ext cx="577516" cy="547298"/>
            </a:xfrm>
            <a:prstGeom prst="ellipse">
              <a:avLst/>
            </a:prstGeom>
            <a:solidFill>
              <a:srgbClr val="F2F2F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9" name="Google Shape;819;p49" descr="Карта памяти – Бесплатные иконки: компьютер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786463" y="2611023"/>
              <a:ext cx="336645" cy="3366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0" name="Google Shape;820;p49"/>
          <p:cNvSpPr txBox="1"/>
          <p:nvPr/>
        </p:nvSpPr>
        <p:spPr>
          <a:xfrm>
            <a:off x="9699112" y="3148574"/>
            <a:ext cx="746973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4 / 64</a:t>
            </a:r>
            <a:endParaRPr sz="12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/>
          <p:nvPr/>
        </p:nvSpPr>
        <p:spPr>
          <a:xfrm>
            <a:off x="3349177" y="0"/>
            <a:ext cx="8033886" cy="6858000"/>
          </a:xfrm>
          <a:prstGeom prst="parallelogram">
            <a:avLst>
              <a:gd name="adj" fmla="val 25000"/>
            </a:avLst>
          </a:prstGeom>
          <a:solidFill>
            <a:srgbClr val="78C2F4"/>
          </a:solidFill>
          <a:ln w="12700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3962229" y="5788351"/>
            <a:ext cx="5934419" cy="1750191"/>
          </a:xfrm>
          <a:prstGeom prst="can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845725" y="444708"/>
            <a:ext cx="7124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HT730 Plus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8638" y="1091039"/>
            <a:ext cx="2075273" cy="537785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/>
          <p:nvPr/>
        </p:nvSpPr>
        <p:spPr>
          <a:xfrm>
            <a:off x="458229" y="1268372"/>
            <a:ext cx="5934419" cy="23468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4-дюймовый цветной TFT-LCD 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WVGA (480x800), (400 нитc)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Поддерживает работу в перчатках до 4 мм и мокрыми руками, стилус (3 мм)</a:t>
            </a:r>
            <a:endParaRPr/>
          </a:p>
        </p:txBody>
      </p:sp>
      <p:sp>
        <p:nvSpPr>
          <p:cNvPr id="182" name="Google Shape;182;p5"/>
          <p:cNvSpPr/>
          <p:nvPr/>
        </p:nvSpPr>
        <p:spPr>
          <a:xfrm>
            <a:off x="458229" y="5194300"/>
            <a:ext cx="5867463" cy="7652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Камера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МП</a:t>
            </a:r>
            <a:endParaRPr/>
          </a:p>
        </p:txBody>
      </p:sp>
      <p:sp>
        <p:nvSpPr>
          <p:cNvPr id="183" name="Google Shape;183;p5"/>
          <p:cNvSpPr/>
          <p:nvPr/>
        </p:nvSpPr>
        <p:spPr>
          <a:xfrm>
            <a:off x="525184" y="3924299"/>
            <a:ext cx="5867464" cy="9608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Клавиатура с подсветкой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на 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29, 38 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lang="en-US" sz="22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 47 </a:t>
            </a:r>
            <a:r>
              <a:rPr lang="en-US" sz="2200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клавиш</a:t>
            </a:r>
            <a:endParaRPr sz="2200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880"/>
            <a:ext cx="12272211" cy="636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9" y="755769"/>
            <a:ext cx="431407" cy="4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1"/>
          <p:cNvSpPr txBox="1"/>
          <p:nvPr/>
        </p:nvSpPr>
        <p:spPr>
          <a:xfrm>
            <a:off x="965741" y="505747"/>
            <a:ext cx="8447616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Новый сканер-кольцо MS633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2" name="Google Shape;83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2653" y="350846"/>
            <a:ext cx="6001407" cy="6001407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51"/>
          <p:cNvSpPr txBox="1"/>
          <p:nvPr/>
        </p:nvSpPr>
        <p:spPr>
          <a:xfrm>
            <a:off x="534816" y="1525836"/>
            <a:ext cx="5561184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Особенности</a:t>
            </a:r>
            <a:endParaRPr sz="24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Превосходная дальность считывания штрих-кода от 6 см до 12 м (SE55):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Конструкция с поворотом - одним нажатием позволяет легко переключать управление с правой на левую руку.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Сменный и перезаряжаемый аккумулятор 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Время автономной работы в течение полной смены: до 9 часов  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программных решений Unitech, утилиты ScanBridge и пакета SDK для сканеров</a:t>
            </a:r>
            <a:endParaRPr/>
          </a:p>
        </p:txBody>
      </p:sp>
      <p:pic>
        <p:nvPicPr>
          <p:cNvPr id="834" name="Google Shape;83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78845" y="4366138"/>
            <a:ext cx="1073205" cy="1320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3107" y="505747"/>
            <a:ext cx="7228894" cy="4066253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52"/>
          <p:cNvSpPr txBox="1"/>
          <p:nvPr/>
        </p:nvSpPr>
        <p:spPr>
          <a:xfrm>
            <a:off x="955231" y="942837"/>
            <a:ext cx="5263056" cy="594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MS633: CMOS Image (1280 x 960 pixels)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MS633 LR: CMOS Image (2688 x 1520 pixels)</a:t>
            </a:r>
            <a:endParaRPr sz="1800" b="0" i="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Прицел: </a:t>
            </a:r>
            <a:r>
              <a:rPr lang="en-US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Зеленый лазер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Подсветка: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MS633: 1 Warm-White LED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MS633 LR: 2 Warm-White LED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Углы поля сканирования: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MS633: 44.5º horizontal, 33.5º vertical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MS633 LR: 37º horizontal , 21º vertical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Глубина сканирования: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MS633: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5mil Code39: 6.1cm~24.1cm.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5mil Code128: 7.1cm~22.9cm.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6.67mil PDF417: 6.1cm~20.3cm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10mil DataMatrix: 7.4cm~21.6cm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 UPCA: 4.6cm~49.5cm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15mil QR Code: 3.0cm~29.2cm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20mil QR Code: 3.0cm~35.6cm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52"/>
          <p:cNvSpPr txBox="1"/>
          <p:nvPr/>
        </p:nvSpPr>
        <p:spPr>
          <a:xfrm>
            <a:off x="955231" y="368427"/>
            <a:ext cx="8447616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Сканирующие модули </a:t>
            </a:r>
            <a:endParaRPr/>
          </a:p>
        </p:txBody>
      </p:sp>
      <p:sp>
        <p:nvSpPr>
          <p:cNvPr id="842" name="Google Shape;842;p52"/>
          <p:cNvSpPr txBox="1"/>
          <p:nvPr/>
        </p:nvSpPr>
        <p:spPr>
          <a:xfrm>
            <a:off x="5839913" y="4413360"/>
            <a:ext cx="372058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MS633 LR: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3mil Code 39: 6.9cm~41.1cm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5mil Code 39: 6.4cm~67.6cm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10mil DataMatrix: 5.6cm~68.8cm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 UPC(13mil): 6.4cm~180cm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15mil Code 128: 18.2cm~182.9cm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200mil DataMatrix: 20cm~1440cm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200mil QR: 25cm~1800cm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3"/>
          <p:cNvSpPr txBox="1"/>
          <p:nvPr/>
        </p:nvSpPr>
        <p:spPr>
          <a:xfrm>
            <a:off x="1007783" y="505062"/>
            <a:ext cx="8447616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Дальность и время работы</a:t>
            </a:r>
            <a:endParaRPr/>
          </a:p>
        </p:txBody>
      </p:sp>
      <p:pic>
        <p:nvPicPr>
          <p:cNvPr id="848" name="Google Shape;848;p53"/>
          <p:cNvPicPr preferRelativeResize="0"/>
          <p:nvPr/>
        </p:nvPicPr>
        <p:blipFill rotWithShape="1">
          <a:blip r:embed="rId3">
            <a:alphaModFix/>
          </a:blip>
          <a:srcRect l="31202"/>
          <a:stretch/>
        </p:blipFill>
        <p:spPr>
          <a:xfrm>
            <a:off x="0" y="1370250"/>
            <a:ext cx="5461834" cy="44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3"/>
          <p:cNvSpPr txBox="1"/>
          <p:nvPr/>
        </p:nvSpPr>
        <p:spPr>
          <a:xfrm>
            <a:off x="5812222" y="1370250"/>
            <a:ext cx="5728138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Беспроводной интерфейс:</a:t>
            </a:r>
            <a:b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Bluetooth® HID-клавиатура, SPP и BLE 4.2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Радиус действия беспроводной связи: 50 м (в условиях прямой видимости)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Сигнал успешного считывания: светодиод, звуковой сигнал, вибрация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Емкость аккумулятора: 600 мАч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Время зарядки аккумулятора: 2 часа.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Время работы 9 часов.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84" y="1434300"/>
            <a:ext cx="7988711" cy="2248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3485" y="1434300"/>
            <a:ext cx="3657788" cy="2235315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54"/>
          <p:cNvSpPr txBox="1"/>
          <p:nvPr/>
        </p:nvSpPr>
        <p:spPr>
          <a:xfrm>
            <a:off x="1007783" y="505062"/>
            <a:ext cx="8447616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Аксессуары</a:t>
            </a:r>
            <a:endParaRPr/>
          </a:p>
        </p:txBody>
      </p:sp>
      <p:pic>
        <p:nvPicPr>
          <p:cNvPr id="857" name="Google Shape;857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7961" y="4114316"/>
            <a:ext cx="3647212" cy="19464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58" name="Google Shape;858;p54"/>
          <p:cNvGraphicFramePr/>
          <p:nvPr/>
        </p:nvGraphicFramePr>
        <p:xfrm>
          <a:off x="5472604" y="53865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{75C875E6-BDB5-41C8-BBAE-B06EF1DCAC45}</a:tableStyleId>
              </a:tblPr>
              <a:tblGrid>
                <a:gridCol w="1905650"/>
              </a:tblGrid>
              <a:tr h="337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/>
                        <a:t>R202-LM</a:t>
                      </a:r>
                      <a:endParaRPr sz="1400" b="0" i="0" u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/>
                </a:tc>
              </a:tr>
              <a:tr h="337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/>
                        <a:t>R202-RM</a:t>
                      </a:r>
                      <a:endParaRPr sz="1400" b="0" i="0" u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859" name="Google Shape;859;p54"/>
          <p:cNvGraphicFramePr/>
          <p:nvPr/>
        </p:nvGraphicFramePr>
        <p:xfrm>
          <a:off x="5472604" y="48526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{75C875E6-BDB5-41C8-BBAE-B06EF1DCAC45}</a:tableStyleId>
              </a:tblPr>
              <a:tblGrid>
                <a:gridCol w="4546600"/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/>
                        <a:t>MS633 Glove (Left Hand)</a:t>
                      </a:r>
                      <a:endParaRPr sz="1400" b="0" i="0" u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/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/>
                        <a:t>MS633 Glove (Right Hand)</a:t>
                      </a:r>
                      <a:endParaRPr sz="1400" b="0" i="0" u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5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Носимый сканер-кольцо </a:t>
            </a:r>
            <a:r>
              <a:rPr lang="en-US" sz="4267" b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Unitech MS652+</a:t>
            </a:r>
            <a:endParaRPr sz="4267" b="1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6" name="Google Shape;86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6" y="1164939"/>
            <a:ext cx="3120701" cy="3075583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55"/>
          <p:cNvSpPr/>
          <p:nvPr/>
        </p:nvSpPr>
        <p:spPr>
          <a:xfrm>
            <a:off x="3477241" y="1187265"/>
            <a:ext cx="824447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 652+ предназначен для оптимизации рабочего процесса в широком спектре приложений, таких как розничная торговля, логистика, обслуживание на местах и гостиничный бизнес.</a:t>
            </a:r>
            <a:endParaRPr/>
          </a:p>
        </p:txBody>
      </p:sp>
      <p:pic>
        <p:nvPicPr>
          <p:cNvPr id="868" name="Google Shape;868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5170" y="2406046"/>
            <a:ext cx="5568619" cy="204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4187" y="4857456"/>
            <a:ext cx="3177017" cy="162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6981" y="4517076"/>
            <a:ext cx="2175507" cy="210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55" descr="https://www.ute.com/uploads/images/UTE%20Accessories/800mAh%20Battery%201400-900050G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11187" y="4385154"/>
            <a:ext cx="1350703" cy="135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55" descr="https://www.ute.com/uploads/images/UTE%20Accessories/609342G_one%20finger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61890" y="4333770"/>
            <a:ext cx="1409272" cy="140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55" descr="Unitech MS652+"/>
          <p:cNvPicPr preferRelativeResize="0"/>
          <p:nvPr/>
        </p:nvPicPr>
        <p:blipFill rotWithShape="1">
          <a:blip r:embed="rId9">
            <a:alphaModFix/>
          </a:blip>
          <a:srcRect t="13024" b="27750"/>
          <a:stretch/>
        </p:blipFill>
        <p:spPr>
          <a:xfrm>
            <a:off x="63501" y="4489099"/>
            <a:ext cx="3911600" cy="204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5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40870" y="3429000"/>
            <a:ext cx="967728" cy="85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3395" y="4705646"/>
            <a:ext cx="2475039" cy="248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9129" y="5039752"/>
            <a:ext cx="1800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56"/>
          <p:cNvSpPr txBox="1"/>
          <p:nvPr/>
        </p:nvSpPr>
        <p:spPr>
          <a:xfrm>
            <a:off x="980978" y="462062"/>
            <a:ext cx="1204866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Дальнобойные 2D сканеры </a:t>
            </a:r>
            <a:r>
              <a:rPr lang="en-US" sz="3200" b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Unitech MS852 и MS852</a:t>
            </a: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200" b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 LR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56"/>
          <p:cNvSpPr/>
          <p:nvPr/>
        </p:nvSpPr>
        <p:spPr>
          <a:xfrm>
            <a:off x="3357602" y="1145910"/>
            <a:ext cx="871086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Разработан специально для работы на расстоянии до 32 метров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3" name="Google Shape;883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7144" y="2242483"/>
            <a:ext cx="5435960" cy="196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56"/>
          <p:cNvPicPr preferRelativeResize="0"/>
          <p:nvPr/>
        </p:nvPicPr>
        <p:blipFill rotWithShape="1">
          <a:blip r:embed="rId6">
            <a:alphaModFix/>
          </a:blip>
          <a:srcRect l="17753" r="11292"/>
          <a:stretch/>
        </p:blipFill>
        <p:spPr>
          <a:xfrm>
            <a:off x="188896" y="1036433"/>
            <a:ext cx="3223349" cy="455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9195" y="2340144"/>
            <a:ext cx="3162465" cy="213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67144" y="4242513"/>
            <a:ext cx="5605851" cy="21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5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7160" y="5518971"/>
            <a:ext cx="1475284" cy="108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5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6523" y="5160677"/>
            <a:ext cx="1480608" cy="1484776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56"/>
          <p:cNvSpPr/>
          <p:nvPr/>
        </p:nvSpPr>
        <p:spPr>
          <a:xfrm>
            <a:off x="7804860" y="1673636"/>
            <a:ext cx="42286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Unitech MS852 LR проводной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56"/>
          <p:cNvSpPr/>
          <p:nvPr/>
        </p:nvSpPr>
        <p:spPr>
          <a:xfrm>
            <a:off x="9015063" y="3588013"/>
            <a:ext cx="26735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Unitech MS852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b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 LR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7"/>
          <p:cNvSpPr/>
          <p:nvPr/>
        </p:nvSpPr>
        <p:spPr>
          <a:xfrm>
            <a:off x="6096000" y="0"/>
            <a:ext cx="7874000" cy="6858000"/>
          </a:xfrm>
          <a:prstGeom prst="parallelogram">
            <a:avLst>
              <a:gd name="adj" fmla="val 25000"/>
            </a:avLst>
          </a:prstGeom>
          <a:solidFill>
            <a:srgbClr val="78C2F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57"/>
          <p:cNvSpPr/>
          <p:nvPr/>
        </p:nvSpPr>
        <p:spPr>
          <a:xfrm>
            <a:off x="7594599" y="1626234"/>
            <a:ext cx="5564565" cy="2184400"/>
          </a:xfrm>
          <a:prstGeom prst="parallelogram">
            <a:avLst>
              <a:gd name="adj" fmla="val 25000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HT330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57"/>
          <p:cNvSpPr/>
          <p:nvPr/>
        </p:nvSpPr>
        <p:spPr>
          <a:xfrm>
            <a:off x="-226317" y="0"/>
            <a:ext cx="8033886" cy="6858000"/>
          </a:xfrm>
          <a:prstGeom prst="parallelogram">
            <a:avLst>
              <a:gd name="adj" fmla="val 25000"/>
            </a:avLst>
          </a:prstGeom>
          <a:gradFill>
            <a:gsLst>
              <a:gs pos="0">
                <a:srgbClr val="929292"/>
              </a:gs>
              <a:gs pos="23000">
                <a:srgbClr val="929292"/>
              </a:gs>
              <a:gs pos="69000">
                <a:srgbClr val="7B7B7B"/>
              </a:gs>
              <a:gs pos="97000">
                <a:srgbClr val="737373"/>
              </a:gs>
              <a:gs pos="100000">
                <a:srgbClr val="737373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57"/>
          <p:cNvSpPr/>
          <p:nvPr/>
        </p:nvSpPr>
        <p:spPr>
          <a:xfrm>
            <a:off x="244549" y="6178092"/>
            <a:ext cx="5934419" cy="1750191"/>
          </a:xfrm>
          <a:prstGeom prst="can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57"/>
          <p:cNvSpPr txBox="1"/>
          <p:nvPr/>
        </p:nvSpPr>
        <p:spPr>
          <a:xfrm>
            <a:off x="1483369" y="469582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Терминал сбора данных</a:t>
            </a:r>
            <a:endParaRPr/>
          </a:p>
        </p:txBody>
      </p:sp>
      <p:sp>
        <p:nvSpPr>
          <p:cNvPr id="901" name="Google Shape;901;p57"/>
          <p:cNvSpPr/>
          <p:nvPr/>
        </p:nvSpPr>
        <p:spPr>
          <a:xfrm>
            <a:off x="7708900" y="2019300"/>
            <a:ext cx="426586" cy="355600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57"/>
          <p:cNvSpPr txBox="1"/>
          <p:nvPr/>
        </p:nvSpPr>
        <p:spPr>
          <a:xfrm>
            <a:off x="6641432" y="4422744"/>
            <a:ext cx="601022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Легкий и удобный терминал для магазина и склада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p57" descr="https://www.ute.com/uploads/images/product/mobile%20computer/Handheld%20Terminals/HT330/HT330_fro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890" y="1702432"/>
            <a:ext cx="4896544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58" descr="https://www.ute.com/uploads/images/product/mobile%20computer/Handheld%20Terminals/HT330/HT330_fro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22942" y="1395703"/>
            <a:ext cx="4896544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8"/>
          <p:cNvPicPr preferRelativeResize="0"/>
          <p:nvPr/>
        </p:nvPicPr>
        <p:blipFill rotWithShape="1">
          <a:blip r:embed="rId4">
            <a:alphaModFix/>
          </a:blip>
          <a:srcRect l="-1" r="37716"/>
          <a:stretch/>
        </p:blipFill>
        <p:spPr>
          <a:xfrm>
            <a:off x="3383159" y="172719"/>
            <a:ext cx="8869801" cy="6512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0" name="Google Shape;910;p58"/>
          <p:cNvGrpSpPr/>
          <p:nvPr/>
        </p:nvGrpSpPr>
        <p:grpSpPr>
          <a:xfrm>
            <a:off x="3608301" y="1283600"/>
            <a:ext cx="2629733" cy="2584355"/>
            <a:chOff x="2518247" y="1879600"/>
            <a:chExt cx="2293985" cy="3380010"/>
          </a:xfrm>
        </p:grpSpPr>
        <p:sp>
          <p:nvSpPr>
            <p:cNvPr id="911" name="Google Shape;911;p58"/>
            <p:cNvSpPr/>
            <p:nvPr/>
          </p:nvSpPr>
          <p:spPr>
            <a:xfrm>
              <a:off x="2520950" y="1879600"/>
              <a:ext cx="2291282" cy="338001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58"/>
            <p:cNvSpPr txBox="1"/>
            <p:nvPr/>
          </p:nvSpPr>
          <p:spPr>
            <a:xfrm>
              <a:off x="2518247" y="3316787"/>
              <a:ext cx="2208371" cy="1086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Char char="❖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Qcta-core 2.0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Char char="❖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Android 12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Char char="❖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Память: 3 ГБ / 32 ГБ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3" name="Google Shape;913;p58"/>
          <p:cNvGrpSpPr/>
          <p:nvPr/>
        </p:nvGrpSpPr>
        <p:grpSpPr>
          <a:xfrm>
            <a:off x="6449337" y="1283600"/>
            <a:ext cx="2705311" cy="2584355"/>
            <a:chOff x="2520891" y="1879600"/>
            <a:chExt cx="2291183" cy="3380010"/>
          </a:xfrm>
        </p:grpSpPr>
        <p:sp>
          <p:nvSpPr>
            <p:cNvPr id="914" name="Google Shape;914;p58"/>
            <p:cNvSpPr/>
            <p:nvPr/>
          </p:nvSpPr>
          <p:spPr>
            <a:xfrm>
              <a:off x="2520891" y="1879600"/>
              <a:ext cx="2291183" cy="338001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58"/>
            <p:cNvSpPr txBox="1"/>
            <p:nvPr/>
          </p:nvSpPr>
          <p:spPr>
            <a:xfrm>
              <a:off x="2569016" y="3104892"/>
              <a:ext cx="2207845" cy="1730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Легкосъемный аккумулятор </a:t>
              </a:r>
              <a:r>
                <a:rPr lang="en-US" sz="16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3,85В </a:t>
              </a: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ёмкостью 5200 мАч обеспечивает длительную работу устройства до 20 часов</a:t>
              </a:r>
              <a:endParaRPr sz="1600">
                <a:solidFill>
                  <a:srgbClr val="18171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6" name="Google Shape;916;p58"/>
          <p:cNvGrpSpPr/>
          <p:nvPr/>
        </p:nvGrpSpPr>
        <p:grpSpPr>
          <a:xfrm>
            <a:off x="9270820" y="1283600"/>
            <a:ext cx="2701376" cy="2584354"/>
            <a:chOff x="2469356" y="1879600"/>
            <a:chExt cx="2335998" cy="3380010"/>
          </a:xfrm>
        </p:grpSpPr>
        <p:sp>
          <p:nvSpPr>
            <p:cNvPr id="917" name="Google Shape;917;p58"/>
            <p:cNvSpPr/>
            <p:nvPr/>
          </p:nvSpPr>
          <p:spPr>
            <a:xfrm>
              <a:off x="2491764" y="1879600"/>
              <a:ext cx="2291183" cy="338001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EB9C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58"/>
            <p:cNvSpPr txBox="1"/>
            <p:nvPr/>
          </p:nvSpPr>
          <p:spPr>
            <a:xfrm>
              <a:off x="2469356" y="3123320"/>
              <a:ext cx="2335998" cy="173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4-дюймовый экран поддерживает как работу в перчатках, так и без них, в том числе, мокрыми руками. </a:t>
              </a:r>
              <a:endParaRPr/>
            </a:p>
          </p:txBody>
        </p:sp>
      </p:grpSp>
      <p:sp>
        <p:nvSpPr>
          <p:cNvPr id="919" name="Google Shape;919;p58"/>
          <p:cNvSpPr/>
          <p:nvPr/>
        </p:nvSpPr>
        <p:spPr>
          <a:xfrm>
            <a:off x="3608301" y="4144672"/>
            <a:ext cx="2681715" cy="24332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Физическая клавиатура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клавиши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функциональные клавиши + 3 программируемые + 1 кнопка сканирования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Защита клавиатуры от истирания – до 2,5 миллионов нажатий.</a:t>
            </a:r>
            <a:endParaRPr/>
          </a:p>
        </p:txBody>
      </p:sp>
      <p:sp>
        <p:nvSpPr>
          <p:cNvPr id="920" name="Google Shape;920;p58"/>
          <p:cNvSpPr/>
          <p:nvPr/>
        </p:nvSpPr>
        <p:spPr>
          <a:xfrm>
            <a:off x="6488418" y="4144672"/>
            <a:ext cx="2681715" cy="24332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❖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WLAN: 802.11 a/b/g/n/ac/d/e/h/i/j/k/r/v, fast roaming, 2.4G+5GHz</a:t>
            </a:r>
            <a:endParaRPr sz="1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❖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Bluetooth ® 5.0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❖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NFC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❖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GPS, ГЛОНАСС, Galileo, BeiDou</a:t>
            </a:r>
            <a:endParaRPr sz="1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58"/>
          <p:cNvSpPr/>
          <p:nvPr/>
        </p:nvSpPr>
        <p:spPr>
          <a:xfrm>
            <a:off x="9316553" y="4144672"/>
            <a:ext cx="2629732" cy="24332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Newland (без LTE)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Zebra 4710 (c LTE)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58"/>
          <p:cNvSpPr txBox="1"/>
          <p:nvPr/>
        </p:nvSpPr>
        <p:spPr>
          <a:xfrm>
            <a:off x="1317380" y="490391"/>
            <a:ext cx="117133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Терминал</a:t>
            </a: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корпоративного класса </a:t>
            </a: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Unitech HT330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3" name="Google Shape;923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7354" y="1519023"/>
            <a:ext cx="668565" cy="50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38939" y="1391399"/>
            <a:ext cx="604432" cy="72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8" descr="Сканировать Значок Строки Этикетки Штрихкода Сканер Штрихкодов Цветная  Линейная Пиктограмма Значок Контура Идентификации Информации О — стоковая  ..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38939" y="4253875"/>
            <a:ext cx="740053" cy="69652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58"/>
          <p:cNvSpPr txBox="1"/>
          <p:nvPr/>
        </p:nvSpPr>
        <p:spPr>
          <a:xfrm>
            <a:off x="4868111" y="1780912"/>
            <a:ext cx="23059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Система</a:t>
            </a:r>
            <a:endParaRPr/>
          </a:p>
        </p:txBody>
      </p:sp>
      <p:pic>
        <p:nvPicPr>
          <p:cNvPr id="927" name="Google Shape;927;p58" descr="Чип иконка Generic Flat | Freepi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74142" y="1551447"/>
            <a:ext cx="690299" cy="6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8" descr="Синий значок технологии мобильной сети 4G: стоковая векторная графика (без  лицензионных платежей), 2734082477 | Shutterstock"/>
          <p:cNvPicPr preferRelativeResize="0"/>
          <p:nvPr/>
        </p:nvPicPr>
        <p:blipFill rotWithShape="1">
          <a:blip r:embed="rId9">
            <a:alphaModFix/>
          </a:blip>
          <a:srcRect t="13234" b="15345"/>
          <a:stretch/>
        </p:blipFill>
        <p:spPr>
          <a:xfrm>
            <a:off x="8396854" y="5242254"/>
            <a:ext cx="683795" cy="526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7555"/>
            <a:ext cx="12280899" cy="646289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935" name="Google Shape;935;p59"/>
          <p:cNvSpPr/>
          <p:nvPr/>
        </p:nvSpPr>
        <p:spPr>
          <a:xfrm>
            <a:off x="515619" y="874139"/>
            <a:ext cx="6146800" cy="571500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Удобный легкий корпус</a:t>
            </a:r>
            <a:endParaRPr/>
          </a:p>
        </p:txBody>
      </p:sp>
      <p:sp>
        <p:nvSpPr>
          <p:cNvPr id="936" name="Google Shape;936;p59"/>
          <p:cNvSpPr/>
          <p:nvPr/>
        </p:nvSpPr>
        <p:spPr>
          <a:xfrm>
            <a:off x="876299" y="2047107"/>
            <a:ext cx="1823451" cy="1699392"/>
          </a:xfrm>
          <a:prstGeom prst="ellipse">
            <a:avLst/>
          </a:prstGeom>
          <a:solidFill>
            <a:schemeClr val="lt1"/>
          </a:solidFill>
          <a:ln w="444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1.5 м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Дроп-тест</a:t>
            </a:r>
            <a:endParaRPr/>
          </a:p>
        </p:txBody>
      </p:sp>
      <p:sp>
        <p:nvSpPr>
          <p:cNvPr id="937" name="Google Shape;937;p59"/>
          <p:cNvSpPr/>
          <p:nvPr/>
        </p:nvSpPr>
        <p:spPr>
          <a:xfrm>
            <a:off x="2813901" y="2047107"/>
            <a:ext cx="1823452" cy="1699392"/>
          </a:xfrm>
          <a:prstGeom prst="ellipse">
            <a:avLst/>
          </a:prstGeom>
          <a:solidFill>
            <a:schemeClr val="lt1"/>
          </a:solidFill>
          <a:ln w="444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-20~+50°C</a:t>
            </a:r>
            <a:endParaRPr sz="18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Температура работы</a:t>
            </a:r>
            <a:endParaRPr sz="14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59"/>
          <p:cNvSpPr/>
          <p:nvPr/>
        </p:nvSpPr>
        <p:spPr>
          <a:xfrm>
            <a:off x="4794908" y="2056732"/>
            <a:ext cx="1823452" cy="1699392"/>
          </a:xfrm>
          <a:prstGeom prst="ellipse">
            <a:avLst/>
          </a:prstGeom>
          <a:solidFill>
            <a:schemeClr val="lt1"/>
          </a:solidFill>
          <a:ln w="444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9" name="Google Shape;939;p59"/>
          <p:cNvSpPr txBox="1"/>
          <p:nvPr/>
        </p:nvSpPr>
        <p:spPr>
          <a:xfrm>
            <a:off x="4344986" y="2692991"/>
            <a:ext cx="26257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IP67</a:t>
            </a:r>
            <a:endParaRPr sz="2400" b="1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0" name="Google Shape;94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511" y="922966"/>
            <a:ext cx="502931" cy="502931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59"/>
          <p:cNvSpPr txBox="1"/>
          <p:nvPr/>
        </p:nvSpPr>
        <p:spPr>
          <a:xfrm>
            <a:off x="500353" y="4748185"/>
            <a:ext cx="14969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295 г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2" name="Google Shape;942;p59" descr="https://www.ute.com/uploads/images/product/mobile%20computer/Handheld%20Terminals/HT330/HT330_fron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4190" y="197555"/>
            <a:ext cx="6462890" cy="64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529681">
            <a:off x="5135865" y="1758160"/>
            <a:ext cx="4814995" cy="4814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6430"/>
            <a:ext cx="12280899" cy="646289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90" name="Google Shape;190;p6"/>
          <p:cNvSpPr/>
          <p:nvPr/>
        </p:nvSpPr>
        <p:spPr>
          <a:xfrm>
            <a:off x="355600" y="901700"/>
            <a:ext cx="6146800" cy="571500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Сверхпрочный корпус</a:t>
            </a: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876300" y="2177345"/>
            <a:ext cx="1625600" cy="1569154"/>
          </a:xfrm>
          <a:prstGeom prst="ellipse">
            <a:avLst/>
          </a:prstGeom>
          <a:solidFill>
            <a:schemeClr val="lt1"/>
          </a:solidFill>
          <a:ln w="444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1.8 м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Дроп-тест</a:t>
            </a: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2844799" y="2190044"/>
            <a:ext cx="1625600" cy="1569154"/>
          </a:xfrm>
          <a:prstGeom prst="ellipse">
            <a:avLst/>
          </a:prstGeom>
          <a:solidFill>
            <a:schemeClr val="lt1"/>
          </a:solidFill>
          <a:ln w="444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2.4 м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Дроп-тест в бампере</a:t>
            </a: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4824029" y="2177345"/>
            <a:ext cx="1625600" cy="1569154"/>
          </a:xfrm>
          <a:prstGeom prst="ellipse">
            <a:avLst/>
          </a:prstGeom>
          <a:solidFill>
            <a:schemeClr val="lt1"/>
          </a:solidFill>
          <a:ln w="444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4344986" y="2692991"/>
            <a:ext cx="26257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3864"/>
                </a:solidFill>
                <a:latin typeface="Roboto"/>
                <a:ea typeface="Roboto"/>
                <a:cs typeface="Roboto"/>
                <a:sym typeface="Roboto"/>
              </a:rPr>
              <a:t>IP65/67</a:t>
            </a:r>
            <a:endParaRPr sz="2400" b="1">
              <a:solidFill>
                <a:srgbClr val="1F38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6"/>
          <p:cNvSpPr txBox="1"/>
          <p:nvPr/>
        </p:nvSpPr>
        <p:spPr>
          <a:xfrm>
            <a:off x="876300" y="4262145"/>
            <a:ext cx="68747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Размеры:195 x 72 x 34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мм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/ </a:t>
            </a:r>
            <a:endParaRPr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Вес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395 г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батарея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комплекте</a:t>
            </a:r>
            <a:endParaRPr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9523">
            <a:off x="4412211" y="4448559"/>
            <a:ext cx="2724820" cy="231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60" descr="https://www.ute.com/uploads/images/UTE%20Accessories/Adaptor(%E6%96%99%E8%99%9F1010-900052G)_jpg%2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1930" y="4401972"/>
            <a:ext cx="1244523" cy="124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60" descr="https://www.ute.com/uploads/images/UTE%20Accessories/1010-%20900067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6448" y="4551258"/>
            <a:ext cx="1593423" cy="159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60" descr="https://www.ute.com/uploads/images/UTE%20Accessories/Type-C-Cable-1550-900112G.jpg"/>
          <p:cNvPicPr preferRelativeResize="0"/>
          <p:nvPr/>
        </p:nvPicPr>
        <p:blipFill rotWithShape="1">
          <a:blip r:embed="rId6">
            <a:alphaModFix/>
          </a:blip>
          <a:srcRect t="22520" b="24477"/>
          <a:stretch/>
        </p:blipFill>
        <p:spPr>
          <a:xfrm>
            <a:off x="10240656" y="5093339"/>
            <a:ext cx="1327952" cy="703847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60"/>
          <p:cNvSpPr txBox="1"/>
          <p:nvPr/>
        </p:nvSpPr>
        <p:spPr>
          <a:xfrm>
            <a:off x="980495" y="449281"/>
            <a:ext cx="11713301" cy="72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Терминал корпоративного класса </a:t>
            </a:r>
            <a:r>
              <a:rPr lang="en-US" sz="3600" b="1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Unitech HT330</a:t>
            </a:r>
            <a:endParaRPr sz="3600" b="1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3" name="Google Shape;953;p60" descr="https://www.ute.com/uploads/images/product/mobile%20computer/Handheld%20Terminals/HT330/HT330_fron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09163" y="1604797"/>
            <a:ext cx="4896544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60"/>
          <p:cNvSpPr/>
          <p:nvPr/>
        </p:nvSpPr>
        <p:spPr>
          <a:xfrm>
            <a:off x="3119669" y="1124965"/>
            <a:ext cx="844893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Android 12 с сертификатом GMS | Съемная батарея емкостью 5200 мАч | Класс защиты IP67 и защита от падений с 1,5 м</a:t>
            </a:r>
            <a:endParaRPr/>
          </a:p>
        </p:txBody>
      </p:sp>
      <p:pic>
        <p:nvPicPr>
          <p:cNvPr id="955" name="Google Shape;955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5528" y="2719506"/>
            <a:ext cx="2210320" cy="170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84174" y="2424995"/>
            <a:ext cx="1380445" cy="218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6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84890" y="2508463"/>
            <a:ext cx="2171665" cy="206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60"/>
          <p:cNvPicPr preferRelativeResize="0"/>
          <p:nvPr/>
        </p:nvPicPr>
        <p:blipFill rotWithShape="1">
          <a:blip r:embed="rId11">
            <a:alphaModFix/>
          </a:blip>
          <a:srcRect l="21963" r="18415" b="8012"/>
          <a:stretch/>
        </p:blipFill>
        <p:spPr>
          <a:xfrm>
            <a:off x="3125481" y="4236317"/>
            <a:ext cx="1248139" cy="2033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60" descr="https://www.ute.com/uploads/images/UTE%20Accessories/hand%20strap_386185G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75018" y="2357161"/>
            <a:ext cx="2161143" cy="216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60" descr="https://www.ute.com/uploads/images/product/mobile%20computer/Touch%20Computers/PA730/Accessories/PA730-3%20Pins%20Power%20Cord(EU).jpg"/>
          <p:cNvPicPr preferRelativeResize="0"/>
          <p:nvPr/>
        </p:nvPicPr>
        <p:blipFill rotWithShape="1">
          <a:blip r:embed="rId13">
            <a:alphaModFix/>
          </a:blip>
          <a:srcRect b="31817"/>
          <a:stretch/>
        </p:blipFill>
        <p:spPr>
          <a:xfrm>
            <a:off x="6914896" y="5514924"/>
            <a:ext cx="1178592" cy="803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62"/>
          <p:cNvSpPr txBox="1"/>
          <p:nvPr/>
        </p:nvSpPr>
        <p:spPr>
          <a:xfrm>
            <a:off x="866232" y="218475"/>
            <a:ext cx="1075319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lnSpc>
                <a:spcPct val="11480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Unitech EA660 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6" name="Google Shape;96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3546" y="669505"/>
            <a:ext cx="6352675" cy="373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62" descr="https://www.ute.com/uploads/images/product/mobile%20computer/Rugged%20Smartphones/EA660/EA660_front_HR_vmwar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573" y="1088979"/>
            <a:ext cx="3739545" cy="3739545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62"/>
          <p:cNvSpPr/>
          <p:nvPr/>
        </p:nvSpPr>
        <p:spPr>
          <a:xfrm>
            <a:off x="572573" y="4828524"/>
            <a:ext cx="6909357" cy="176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594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Процессор Qualcomm Snapdragon ™ 4490, 64 бит, 8-ми ядерный с частотой до 2,4 ГГц</a:t>
            </a:r>
            <a:endParaRPr/>
          </a:p>
          <a:p>
            <a:pPr marL="228594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Память 6 ГБ / 128 ГБ </a:t>
            </a:r>
            <a:endParaRPr/>
          </a:p>
          <a:p>
            <a:pPr marL="228594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 Android 13 с сертификацией </a:t>
            </a:r>
            <a:r>
              <a:rPr lang="en-US" sz="13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GMS и AER </a:t>
            </a: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(обновление до 17 версии)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Беспроводная связь: </a:t>
            </a:r>
            <a:r>
              <a:rPr lang="en-US" sz="13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5G</a:t>
            </a: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Wi-Fi </a:t>
            </a:r>
            <a:r>
              <a:rPr lang="en-US" sz="133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6E</a:t>
            </a:r>
            <a:endParaRPr/>
          </a:p>
          <a:p>
            <a:pPr marL="228594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Функциональность "все в одном": 2D-сканер, NFC, 5МП фронтальная камера и 16МП задняя камера</a:t>
            </a:r>
            <a:endParaRPr/>
          </a:p>
          <a:p>
            <a:pPr marL="228594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Надежность: Сенсорный дисплей Corning ® Gorilla ® </a:t>
            </a:r>
            <a:r>
              <a:rPr lang="en-US" sz="13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Glass 7, класс 630 нит</a:t>
            </a: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защита по IP65 и </a:t>
            </a:r>
            <a:r>
              <a:rPr lang="en-US" sz="13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IP67</a:t>
            </a: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падение с высоты 1,5 м (1,8 м с чехлом)</a:t>
            </a:r>
            <a:endParaRPr/>
          </a:p>
          <a:p>
            <a:pPr marL="228594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Превосходное расстояние считывания штрих-кода: до </a:t>
            </a:r>
            <a:r>
              <a:rPr lang="en-US" sz="13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 м</a:t>
            </a: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(опция)</a:t>
            </a:r>
            <a:endParaRPr/>
          </a:p>
          <a:p>
            <a:pPr marL="228594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Долговечный съемный интеллектуальный аккумулятор емкостью 5000 мАч warm swap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9" name="Google Shape;969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1746" y="4309778"/>
            <a:ext cx="4522317" cy="124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91746" y="5487581"/>
            <a:ext cx="4512501" cy="1144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63"/>
          <p:cNvPicPr preferRelativeResize="0"/>
          <p:nvPr/>
        </p:nvPicPr>
        <p:blipFill rotWithShape="1">
          <a:blip r:embed="rId3">
            <a:alphaModFix/>
          </a:blip>
          <a:srcRect t="18297"/>
          <a:stretch/>
        </p:blipFill>
        <p:spPr>
          <a:xfrm>
            <a:off x="572573" y="1289785"/>
            <a:ext cx="5247152" cy="374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5149516"/>
            <a:ext cx="6048672" cy="138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63" descr="https://www.ute.com/uploads/images/product/mobile%20computer/Touch%20Computers/PA768/PA768_soti_AER_ivanti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7342" y="726994"/>
            <a:ext cx="5596511" cy="559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7957" y="170924"/>
            <a:ext cx="3454043" cy="1416635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63"/>
          <p:cNvSpPr/>
          <p:nvPr/>
        </p:nvSpPr>
        <p:spPr>
          <a:xfrm>
            <a:off x="8342464" y="1587559"/>
            <a:ext cx="4032448" cy="235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Преимущества: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Android 12 с GMS &amp; AER (до 16 версии)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Qualcomm Snapdragon, Octa Core 2.7GHz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GB/ 64 GB (128 GB)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5G и WI-FI 6: 2.4, 5 GHz и 6GHz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Сканеры SR и MR (SE55)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1.5M защита от падения (1.8M с бампером)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IP65 &amp; IP67 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Горячая замена батареи</a:t>
            </a:r>
            <a:b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63"/>
          <p:cNvSpPr txBox="1"/>
          <p:nvPr/>
        </p:nvSpPr>
        <p:spPr>
          <a:xfrm>
            <a:off x="866232" y="170924"/>
            <a:ext cx="1075319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lnSpc>
                <a:spcPct val="11480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Защищенный терминал Unitech PA768 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2075"/>
            <a:ext cx="12315825" cy="69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313" y="606425"/>
            <a:ext cx="2074862" cy="414338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64"/>
          <p:cNvSpPr txBox="1"/>
          <p:nvPr/>
        </p:nvSpPr>
        <p:spPr>
          <a:xfrm>
            <a:off x="1668825" y="25527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400" b="0" i="0" u="none" strike="noStrike" cap="none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Реализованные проекты</a:t>
            </a:r>
            <a:endParaRPr/>
          </a:p>
        </p:txBody>
      </p:sp>
      <p:sp>
        <p:nvSpPr>
          <p:cNvPr id="988" name="Google Shape;988;p64"/>
          <p:cNvSpPr txBox="1"/>
          <p:nvPr/>
        </p:nvSpPr>
        <p:spPr>
          <a:xfrm>
            <a:off x="410633" y="1907581"/>
            <a:ext cx="11050784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lang="en-US" sz="6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Unitech project book</a:t>
            </a:r>
            <a:endParaRPr sz="6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65"/>
          <p:cNvSpPr txBox="1"/>
          <p:nvPr/>
        </p:nvSpPr>
        <p:spPr>
          <a:xfrm>
            <a:off x="988702" y="432618"/>
            <a:ext cx="9313035" cy="105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Сеть магазинов посуды Fissman</a:t>
            </a:r>
            <a:endParaRPr sz="42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65"/>
          <p:cNvSpPr txBox="1"/>
          <p:nvPr/>
        </p:nvSpPr>
        <p:spPr>
          <a:xfrm>
            <a:off x="6644957" y="1316766"/>
            <a:ext cx="4869545" cy="68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58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Unitech HT330</a:t>
            </a:r>
            <a:endParaRPr sz="4267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5" name="Google Shape;995;p65"/>
          <p:cNvGrpSpPr/>
          <p:nvPr/>
        </p:nvGrpSpPr>
        <p:grpSpPr>
          <a:xfrm>
            <a:off x="10032438" y="356659"/>
            <a:ext cx="1920213" cy="669925"/>
            <a:chOff x="7524328" y="267494"/>
            <a:chExt cx="1440160" cy="502444"/>
          </a:xfrm>
        </p:grpSpPr>
        <p:sp>
          <p:nvSpPr>
            <p:cNvPr id="996" name="Google Shape;996;p65"/>
            <p:cNvSpPr/>
            <p:nvPr/>
          </p:nvSpPr>
          <p:spPr>
            <a:xfrm>
              <a:off x="7524328" y="267494"/>
              <a:ext cx="1440160" cy="502444"/>
            </a:xfrm>
            <a:prstGeom prst="rect">
              <a:avLst/>
            </a:prstGeom>
            <a:solidFill>
              <a:srgbClr val="DF37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7" name="Google Shape;997;p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61845" y="359993"/>
              <a:ext cx="1165126" cy="3174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8" name="Google Shape;998;p65" descr="https://www.megamir44.ru/upload/medialibrary/448/448b82118c9db0ff63154dbdeab4cf8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834" y="1508787"/>
            <a:ext cx="5779909" cy="3251199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65"/>
          <p:cNvSpPr/>
          <p:nvPr/>
        </p:nvSpPr>
        <p:spPr>
          <a:xfrm>
            <a:off x="566186" y="4965171"/>
            <a:ext cx="468269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120 розничных магазинов</a:t>
            </a:r>
            <a:endParaRPr/>
          </a:p>
          <a:p>
            <a:pPr marL="380990" marR="0" lvl="0" indent="-1777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65"/>
          <p:cNvSpPr/>
          <p:nvPr/>
        </p:nvSpPr>
        <p:spPr>
          <a:xfrm>
            <a:off x="6768073" y="3097237"/>
            <a:ext cx="3648408" cy="312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Задача: подбор заказов по документам/ отгрузка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Разные режимы работы: 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Штрихкод, наименование, количество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Штрихкод, количество</a:t>
            </a:r>
            <a:b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Маркированный товар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Код ячейки, штрихкод, наименование, количество</a:t>
            </a:r>
            <a:endParaRPr/>
          </a:p>
        </p:txBody>
      </p:sp>
      <p:sp>
        <p:nvSpPr>
          <p:cNvPr id="1001" name="Google Shape;1001;p65"/>
          <p:cNvSpPr/>
          <p:nvPr/>
        </p:nvSpPr>
        <p:spPr>
          <a:xfrm>
            <a:off x="6768074" y="2084851"/>
            <a:ext cx="50012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“Быстрое сканирование. Очень удобный и легкий”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2" name="Google Shape;1002;p65" descr="https://www.ute.com/uploads/images/product/mobile%20computer/Handheld%20Terminals/HT330/HT330_front_SOTI_KALIPSO_ivanti.png"/>
          <p:cNvPicPr preferRelativeResize="0"/>
          <p:nvPr/>
        </p:nvPicPr>
        <p:blipFill rotWithShape="1">
          <a:blip r:embed="rId5">
            <a:alphaModFix/>
          </a:blip>
          <a:srcRect l="23087"/>
          <a:stretch/>
        </p:blipFill>
        <p:spPr>
          <a:xfrm>
            <a:off x="10215794" y="2584957"/>
            <a:ext cx="2537223" cy="329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66"/>
          <p:cNvSpPr txBox="1"/>
          <p:nvPr/>
        </p:nvSpPr>
        <p:spPr>
          <a:xfrm>
            <a:off x="945739" y="367719"/>
            <a:ext cx="7550527" cy="68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Шереметьево-Хэндлинг</a:t>
            </a:r>
            <a:endParaRPr/>
          </a:p>
        </p:txBody>
      </p:sp>
      <p:sp>
        <p:nvSpPr>
          <p:cNvPr id="1008" name="Google Shape;1008;p66"/>
          <p:cNvSpPr txBox="1"/>
          <p:nvPr/>
        </p:nvSpPr>
        <p:spPr>
          <a:xfrm>
            <a:off x="7476829" y="711389"/>
            <a:ext cx="4869545" cy="68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60958" marR="0" lvl="0" indent="0" algn="l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6240"/>
              <a:buFont typeface="Georgia"/>
              <a:buNone/>
            </a:pPr>
            <a:r>
              <a:rPr lang="en-US" sz="4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Unitech HT730</a:t>
            </a:r>
            <a:endParaRPr sz="4267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66"/>
          <p:cNvSpPr/>
          <p:nvPr/>
        </p:nvSpPr>
        <p:spPr>
          <a:xfrm>
            <a:off x="6469453" y="1418359"/>
            <a:ext cx="55418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“Терминал понравился. Привлекло наличие функциональных клавиш”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0" name="Google Shape;101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9178" y="2160252"/>
            <a:ext cx="3779251" cy="3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66" descr="https://avatars.mds.yandex.net/i?id=2a000001894ed30b93751a9d464c6d3cc111-1364332-fast-images&amp;n=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392" y="1386450"/>
            <a:ext cx="5551488" cy="331701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66"/>
          <p:cNvSpPr/>
          <p:nvPr/>
        </p:nvSpPr>
        <p:spPr>
          <a:xfrm>
            <a:off x="566186" y="4965171"/>
            <a:ext cx="79300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Использование терминала: Склады</a:t>
            </a:r>
            <a:endParaRPr/>
          </a:p>
        </p:txBody>
      </p:sp>
      <p:sp>
        <p:nvSpPr>
          <p:cNvPr id="1013" name="Google Shape;1013;p66"/>
          <p:cNvSpPr/>
          <p:nvPr/>
        </p:nvSpPr>
        <p:spPr>
          <a:xfrm>
            <a:off x="6469453" y="2372884"/>
            <a:ext cx="384042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Задачи: 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перемещение товара между складами,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приемка/отгрузка, работа с ячейками,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пересчет товара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67" descr="http://kvnews.ru/upload/custom/9887/Vodka0605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413" y="1319129"/>
            <a:ext cx="4608512" cy="3077068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67"/>
          <p:cNvSpPr txBox="1"/>
          <p:nvPr/>
        </p:nvSpPr>
        <p:spPr>
          <a:xfrm>
            <a:off x="1007625" y="410278"/>
            <a:ext cx="6967911" cy="126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«Рузский Купажный Завод»</a:t>
            </a:r>
            <a:br>
              <a:rPr lang="en-US" sz="4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2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67"/>
          <p:cNvSpPr/>
          <p:nvPr/>
        </p:nvSpPr>
        <p:spPr>
          <a:xfrm>
            <a:off x="547274" y="4409806"/>
            <a:ext cx="4876652" cy="91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Завод по производству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алкогольной продукции</a:t>
            </a:r>
            <a:endParaRPr/>
          </a:p>
        </p:txBody>
      </p:sp>
      <p:sp>
        <p:nvSpPr>
          <p:cNvPr id="1021" name="Google Shape;1021;p67"/>
          <p:cNvSpPr/>
          <p:nvPr/>
        </p:nvSpPr>
        <p:spPr>
          <a:xfrm>
            <a:off x="525913" y="5353654"/>
            <a:ext cx="44067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Отапливаемый, закрытый склад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67"/>
          <p:cNvSpPr/>
          <p:nvPr/>
        </p:nvSpPr>
        <p:spPr>
          <a:xfrm>
            <a:off x="5615947" y="3126955"/>
            <a:ext cx="4512501" cy="271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Задачи: 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приёмка, 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размещение в хранение,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подпитка, 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отбор, 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перемещение, 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отгрузка, 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Инвентаризация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списание товара</a:t>
            </a:r>
            <a:endParaRPr/>
          </a:p>
        </p:txBody>
      </p:sp>
      <p:sp>
        <p:nvSpPr>
          <p:cNvPr id="1023" name="Google Shape;1023;p67"/>
          <p:cNvSpPr/>
          <p:nvPr/>
        </p:nvSpPr>
        <p:spPr>
          <a:xfrm>
            <a:off x="5615947" y="1767796"/>
            <a:ext cx="6368592" cy="14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“Раньше использовали в работе на складе терминалы сбора данных Zebra, сейчас перешли на терминалы Unitech. Честно, разницы никакой не почувствовали.”</a:t>
            </a:r>
            <a:endParaRPr sz="2133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67"/>
          <p:cNvSpPr txBox="1"/>
          <p:nvPr/>
        </p:nvSpPr>
        <p:spPr>
          <a:xfrm>
            <a:off x="5615947" y="1099969"/>
            <a:ext cx="4869545" cy="68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60958" marR="0" lvl="0" indent="0" algn="l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6240"/>
              <a:buFont typeface="Georgia"/>
              <a:buNone/>
            </a:pPr>
            <a:r>
              <a:rPr lang="en-US" sz="4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Unitech HT730</a:t>
            </a:r>
            <a:endParaRPr sz="4267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5" name="Google Shape;1025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0731" y="2857663"/>
            <a:ext cx="3220274" cy="322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48395" y="247885"/>
            <a:ext cx="2096552" cy="904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68"/>
          <p:cNvSpPr txBox="1"/>
          <p:nvPr/>
        </p:nvSpPr>
        <p:spPr>
          <a:xfrm>
            <a:off x="929034" y="300340"/>
            <a:ext cx="1161729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</a:pPr>
            <a:r>
              <a:rPr lang="en-US" sz="5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Кондитерский дом Восток</a:t>
            </a:r>
            <a:endParaRPr/>
          </a:p>
        </p:txBody>
      </p:sp>
      <p:pic>
        <p:nvPicPr>
          <p:cNvPr id="1032" name="Google Shape;1032;p68"/>
          <p:cNvPicPr preferRelativeResize="0"/>
          <p:nvPr/>
        </p:nvPicPr>
        <p:blipFill rotWithShape="1">
          <a:blip r:embed="rId3">
            <a:alphaModFix/>
          </a:blip>
          <a:srcRect l="28880" r="28533"/>
          <a:stretch/>
        </p:blipFill>
        <p:spPr>
          <a:xfrm>
            <a:off x="8754658" y="3236978"/>
            <a:ext cx="1390904" cy="326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68" descr="#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705" y="1489168"/>
            <a:ext cx="5760995" cy="326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68" descr="logo-1.png"/>
          <p:cNvPicPr preferRelativeResize="0"/>
          <p:nvPr/>
        </p:nvPicPr>
        <p:blipFill rotWithShape="1">
          <a:blip r:embed="rId5">
            <a:alphaModFix/>
          </a:blip>
          <a:srcRect l="17213" t="35538" r="17621" b="32231"/>
          <a:stretch/>
        </p:blipFill>
        <p:spPr>
          <a:xfrm>
            <a:off x="10053142" y="356659"/>
            <a:ext cx="2069020" cy="716333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68"/>
          <p:cNvSpPr/>
          <p:nvPr/>
        </p:nvSpPr>
        <p:spPr>
          <a:xfrm>
            <a:off x="317325" y="4869160"/>
            <a:ext cx="6096000" cy="66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Российский производитель снеков, кондитерских изделий, чая, кофе, соков и т.д.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68"/>
          <p:cNvSpPr txBox="1"/>
          <p:nvPr/>
        </p:nvSpPr>
        <p:spPr>
          <a:xfrm>
            <a:off x="6218107" y="1245646"/>
            <a:ext cx="4869545" cy="68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60958" marR="0" lvl="0" indent="0" algn="l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6240"/>
              <a:buFont typeface="Georgia"/>
              <a:buNone/>
            </a:pPr>
            <a:r>
              <a:rPr lang="en-US" sz="4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Unitech HT730</a:t>
            </a:r>
            <a:endParaRPr sz="4267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68"/>
          <p:cNvSpPr/>
          <p:nvPr/>
        </p:nvSpPr>
        <p:spPr>
          <a:xfrm>
            <a:off x="6413325" y="2018298"/>
            <a:ext cx="5677357" cy="76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«Само оборудование , удобно в использовании, быстрая передача данных»</a:t>
            </a:r>
            <a:endParaRPr sz="21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68"/>
          <p:cNvSpPr/>
          <p:nvPr/>
        </p:nvSpPr>
        <p:spPr>
          <a:xfrm>
            <a:off x="6467314" y="2835072"/>
            <a:ext cx="3694016" cy="152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Автоматизация склада: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Приемка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Отгрузка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Инвентаризация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•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Перемещение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69"/>
          <p:cNvSpPr txBox="1"/>
          <p:nvPr/>
        </p:nvSpPr>
        <p:spPr>
          <a:xfrm>
            <a:off x="977909" y="428678"/>
            <a:ext cx="8683348" cy="837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TISS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69"/>
          <p:cNvSpPr/>
          <p:nvPr/>
        </p:nvSpPr>
        <p:spPr>
          <a:xfrm>
            <a:off x="5588153" y="3390474"/>
            <a:ext cx="4612967" cy="308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Терминал был выбран после тестирования образцов разных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производителей, категорий и цен: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Unitech HT330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Unitech HT730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ChiperLAB RK95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PointMobile PM67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POINTMOBILE PM351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Mindeo M40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ChiperLAB RK25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ChiperLAB RS35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Urovo RT40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Urovo DT40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iData K8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iData 70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iData K1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Chainway C66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Chainway C60	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</a:pPr>
            <a:r>
              <a:rPr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PointMobile PM75</a:t>
            </a:r>
            <a:endParaRPr/>
          </a:p>
        </p:txBody>
      </p:sp>
      <p:sp>
        <p:nvSpPr>
          <p:cNvPr id="1045" name="Google Shape;1045;p69"/>
          <p:cNvSpPr txBox="1"/>
          <p:nvPr/>
        </p:nvSpPr>
        <p:spPr>
          <a:xfrm>
            <a:off x="5459864" y="1004965"/>
            <a:ext cx="4869545" cy="68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60958" marR="0" lvl="0" indent="0" algn="l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6240"/>
              <a:buFont typeface="Georgia"/>
              <a:buNone/>
            </a:pPr>
            <a:r>
              <a:rPr lang="en-US" sz="4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Unitech HT730</a:t>
            </a:r>
            <a:endParaRPr sz="4267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6" name="Google Shape;1046;p69" descr="edca56e1-c820-4baa-b8bf-70d34630a6a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6312" y="237746"/>
            <a:ext cx="33909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161193"/>
            <a:ext cx="5459863" cy="2965073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69"/>
          <p:cNvSpPr/>
          <p:nvPr/>
        </p:nvSpPr>
        <p:spPr>
          <a:xfrm>
            <a:off x="509664" y="5143693"/>
            <a:ext cx="3108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Склады автозапчастей</a:t>
            </a:r>
            <a:endParaRPr/>
          </a:p>
        </p:txBody>
      </p:sp>
      <p:sp>
        <p:nvSpPr>
          <p:cNvPr id="1049" name="Google Shape;1049;p69"/>
          <p:cNvSpPr/>
          <p:nvPr/>
        </p:nvSpPr>
        <p:spPr>
          <a:xfrm>
            <a:off x="5588974" y="1815728"/>
            <a:ext cx="6274675" cy="66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Задача: внедрение WMS на складах, автоматизация складского учета, стандартные операции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0" name="Google Shape;1050;p69"/>
          <p:cNvPicPr preferRelativeResize="0"/>
          <p:nvPr/>
        </p:nvPicPr>
        <p:blipFill rotWithShape="1">
          <a:blip r:embed="rId5">
            <a:alphaModFix/>
          </a:blip>
          <a:srcRect l="28880" r="28533"/>
          <a:stretch/>
        </p:blipFill>
        <p:spPr>
          <a:xfrm>
            <a:off x="10525852" y="3224851"/>
            <a:ext cx="1156484" cy="2715581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69"/>
          <p:cNvSpPr/>
          <p:nvPr/>
        </p:nvSpPr>
        <p:spPr>
          <a:xfrm>
            <a:off x="7255292" y="4995116"/>
            <a:ext cx="2582288" cy="16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Критерии оценки: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Удобство для руки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Расположение сканера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Софтовая часть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Емкая батарея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Arial"/>
              <a:buChar char="•"/>
            </a:pPr>
            <a: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Ударопрочность</a:t>
            </a:r>
            <a:br>
              <a:rPr lang="en-US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69"/>
          <p:cNvSpPr/>
          <p:nvPr/>
        </p:nvSpPr>
        <p:spPr>
          <a:xfrm>
            <a:off x="5588974" y="2493787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«</a:t>
            </a:r>
            <a:r>
              <a:rPr lang="en-US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целом устройство крайне удачное, с ценой и всеми плюсами однозначно будет популярно как замена «Cipher» и ушедшей «Zebra»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70"/>
          <p:cNvSpPr txBox="1"/>
          <p:nvPr/>
        </p:nvSpPr>
        <p:spPr>
          <a:xfrm>
            <a:off x="1018629" y="355241"/>
            <a:ext cx="86833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</a:pPr>
            <a:r>
              <a:rPr lang="en-US" sz="5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Crockid</a:t>
            </a:r>
            <a:endParaRPr sz="5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8" name="Google Shape;1058;p70" descr="image002"/>
          <p:cNvPicPr preferRelativeResize="0"/>
          <p:nvPr/>
        </p:nvPicPr>
        <p:blipFill rotWithShape="1">
          <a:blip r:embed="rId3">
            <a:alphaModFix/>
          </a:blip>
          <a:srcRect t="15880"/>
          <a:stretch/>
        </p:blipFill>
        <p:spPr>
          <a:xfrm>
            <a:off x="922618" y="1603381"/>
            <a:ext cx="4513089" cy="2826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70"/>
          <p:cNvPicPr preferRelativeResize="0"/>
          <p:nvPr/>
        </p:nvPicPr>
        <p:blipFill rotWithShape="1">
          <a:blip r:embed="rId4">
            <a:alphaModFix/>
          </a:blip>
          <a:srcRect l="28880" r="28533"/>
          <a:stretch/>
        </p:blipFill>
        <p:spPr>
          <a:xfrm>
            <a:off x="10152988" y="2080770"/>
            <a:ext cx="1573737" cy="3693461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70"/>
          <p:cNvSpPr txBox="1"/>
          <p:nvPr/>
        </p:nvSpPr>
        <p:spPr>
          <a:xfrm>
            <a:off x="5819162" y="1584484"/>
            <a:ext cx="4869545" cy="68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60958" marR="0" lvl="0" indent="0" algn="l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6240"/>
              <a:buFont typeface="Georgia"/>
              <a:buNone/>
            </a:pPr>
            <a:r>
              <a:rPr lang="en-US" sz="4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Unitech HT730</a:t>
            </a:r>
            <a:endParaRPr sz="4267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70"/>
          <p:cNvSpPr/>
          <p:nvPr/>
        </p:nvSpPr>
        <p:spPr>
          <a:xfrm>
            <a:off x="683623" y="4738050"/>
            <a:ext cx="6096000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Магазин детской одежды и обуви</a:t>
            </a:r>
            <a:endParaRPr sz="21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70"/>
          <p:cNvSpPr/>
          <p:nvPr/>
        </p:nvSpPr>
        <p:spPr>
          <a:xfrm>
            <a:off x="707277" y="5189456"/>
            <a:ext cx="37839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106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розничных магазинов</a:t>
            </a:r>
            <a:endParaRPr/>
          </a:p>
        </p:txBody>
      </p:sp>
      <p:sp>
        <p:nvSpPr>
          <p:cNvPr id="1063" name="Google Shape;1063;p70"/>
          <p:cNvSpPr/>
          <p:nvPr/>
        </p:nvSpPr>
        <p:spPr>
          <a:xfrm>
            <a:off x="6011183" y="2413277"/>
            <a:ext cx="27724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Магазины и склады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70"/>
          <p:cNvSpPr/>
          <p:nvPr/>
        </p:nvSpPr>
        <p:spPr>
          <a:xfrm>
            <a:off x="6025790" y="3016740"/>
            <a:ext cx="233429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Приемка,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Отгрузка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инвентаризация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5" name="Google Shape;1065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5257" y="355242"/>
            <a:ext cx="3166743" cy="843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 descr="「智慧城市展」的圖片搜尋結果"/>
          <p:cNvSpPr/>
          <p:nvPr/>
        </p:nvSpPr>
        <p:spPr>
          <a:xfrm>
            <a:off x="223838" y="-182563"/>
            <a:ext cx="4064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2" name="Google Shape;202;p7" descr="「website tablet icon」的圖片搜尋結果"/>
          <p:cNvSpPr/>
          <p:nvPr/>
        </p:nvSpPr>
        <p:spPr>
          <a:xfrm>
            <a:off x="427038" y="-30163"/>
            <a:ext cx="4064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3" name="Google Shape;203;p7" descr="「website tablet icon」的圖片搜尋結果"/>
          <p:cNvSpPr/>
          <p:nvPr/>
        </p:nvSpPr>
        <p:spPr>
          <a:xfrm>
            <a:off x="630238" y="122238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4" name="Google Shape;204;p7" descr="「website tablet icon」的圖片搜尋結果"/>
          <p:cNvSpPr/>
          <p:nvPr/>
        </p:nvSpPr>
        <p:spPr>
          <a:xfrm>
            <a:off x="895350" y="312738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5" name="Google Shape;205;p7"/>
          <p:cNvSpPr txBox="1"/>
          <p:nvPr/>
        </p:nvSpPr>
        <p:spPr>
          <a:xfrm>
            <a:off x="1017588" y="4587875"/>
            <a:ext cx="147478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1000000</a:t>
            </a: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1579563" y="4879975"/>
            <a:ext cx="76517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Cycles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463" y="2053615"/>
            <a:ext cx="7764731" cy="4367661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8" name="Google Shape;208;p7"/>
          <p:cNvPicPr preferRelativeResize="0"/>
          <p:nvPr/>
        </p:nvPicPr>
        <p:blipFill rotWithShape="1">
          <a:blip r:embed="rId4">
            <a:alphaModFix/>
          </a:blip>
          <a:srcRect l="26671" t="7132" r="21118" b="9145"/>
          <a:stretch/>
        </p:blipFill>
        <p:spPr>
          <a:xfrm rot="-3951844">
            <a:off x="9028728" y="3685563"/>
            <a:ext cx="2312092" cy="37076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  <p:sp>
        <p:nvSpPr>
          <p:cNvPr id="209" name="Google Shape;209;p7"/>
          <p:cNvSpPr/>
          <p:nvPr/>
        </p:nvSpPr>
        <p:spPr>
          <a:xfrm>
            <a:off x="7772885" y="827061"/>
            <a:ext cx="4466237" cy="382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67"/>
              <a:buFont typeface="Noto Sans Symbols"/>
              <a:buChar char="⮚"/>
            </a:pPr>
            <a:r>
              <a:rPr lang="en-US" sz="1867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2D-имиджер и камера направлены параллельно и имеют одинаковое поле зрения, что означает, что вы можете сканировать штрих-код и делать фотоснимок одновременно.</a:t>
            </a:r>
            <a:endParaRPr sz="186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67"/>
              <a:buFont typeface="Noto Sans Symbols"/>
              <a:buChar char="⮚"/>
            </a:pPr>
            <a:r>
              <a:rPr lang="en-US" sz="1867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HT730 + поддерживает 1D, 2D, Dot Code и OCR-символики и способен считывать плохо напечатанные и повреждённые штрих-коды. </a:t>
            </a:r>
            <a:endParaRPr sz="186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67"/>
              <a:buFont typeface="Noto Sans Symbols"/>
              <a:buChar char="⮚"/>
            </a:pPr>
            <a:r>
              <a:rPr lang="en-US" sz="1867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HT730+ может сканировать с частотой 60 кадров в секунду и допускает движение сканируемых объектов со скоростью до 5 м/с.</a:t>
            </a: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48470" y="2166800"/>
            <a:ext cx="7504067" cy="1323439"/>
          </a:xfrm>
          <a:prstGeom prst="rect">
            <a:avLst/>
          </a:prstGeom>
          <a:solidFill>
            <a:srgbClr val="00B0F0">
              <a:alpha val="56862"/>
            </a:srgbClr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HT730+ располагает мощным 1Мп узлом 2D-сканирования с «прицелом», наклонённым вниз на 30 градусов, что повышает производительность при интенсивной работе на стандартных расстояниях.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79102">
            <a:off x="4428056" y="3518876"/>
            <a:ext cx="1354015" cy="72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 descr="СКАНЕР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54173">
            <a:off x="4826149" y="4038009"/>
            <a:ext cx="783979" cy="62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 descr="ДИСПЛЕ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255894">
            <a:off x="3641262" y="3194362"/>
            <a:ext cx="749519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7"/>
          <p:cNvSpPr/>
          <p:nvPr/>
        </p:nvSpPr>
        <p:spPr>
          <a:xfrm>
            <a:off x="1703388" y="5170017"/>
            <a:ext cx="6027880" cy="124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Также HT730+ может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сканировать на расстояние до 32 метров со сканирующим модулем SE5800!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*дальнобойные модули расположены без угла наклона</a:t>
            </a:r>
            <a:endParaRPr sz="1867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7"/>
          <p:cNvPicPr preferRelativeResize="0"/>
          <p:nvPr/>
        </p:nvPicPr>
        <p:blipFill rotWithShape="1">
          <a:blip r:embed="rId8">
            <a:alphaModFix/>
          </a:blip>
          <a:srcRect t="33035" b="35628"/>
          <a:stretch/>
        </p:blipFill>
        <p:spPr>
          <a:xfrm>
            <a:off x="5754900" y="1161005"/>
            <a:ext cx="1684915" cy="52798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7"/>
          <p:cNvSpPr txBox="1"/>
          <p:nvPr/>
        </p:nvSpPr>
        <p:spPr>
          <a:xfrm>
            <a:off x="179702" y="1087538"/>
            <a:ext cx="5242128" cy="80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SE4770 &amp; SE5800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7"/>
          <p:cNvSpPr txBox="1"/>
          <p:nvPr/>
        </p:nvSpPr>
        <p:spPr>
          <a:xfrm>
            <a:off x="895350" y="537934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Новые возможности HT730 Plus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71"/>
          <p:cNvSpPr txBox="1"/>
          <p:nvPr/>
        </p:nvSpPr>
        <p:spPr>
          <a:xfrm>
            <a:off x="815414" y="260648"/>
            <a:ext cx="86833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Агросила холдинг </a:t>
            </a:r>
            <a:endParaRPr sz="42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71"/>
          <p:cNvSpPr txBox="1"/>
          <p:nvPr/>
        </p:nvSpPr>
        <p:spPr>
          <a:xfrm>
            <a:off x="7139341" y="1124744"/>
            <a:ext cx="4869545" cy="68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60958" marR="0" lvl="0" indent="0" algn="l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6240"/>
              <a:buFont typeface="Georgia"/>
              <a:buNone/>
            </a:pPr>
            <a:r>
              <a:rPr lang="en-US" sz="4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Unitech HT730</a:t>
            </a:r>
            <a:endParaRPr sz="4267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2" name="Google Shape;1072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690" y="2903891"/>
            <a:ext cx="3693461" cy="3693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71"/>
          <p:cNvPicPr preferRelativeResize="0"/>
          <p:nvPr/>
        </p:nvPicPr>
        <p:blipFill rotWithShape="1">
          <a:blip r:embed="rId4">
            <a:alphaModFix/>
          </a:blip>
          <a:srcRect l="11257" t="10504" r="5880" b="10649"/>
          <a:stretch/>
        </p:blipFill>
        <p:spPr>
          <a:xfrm>
            <a:off x="335360" y="1212804"/>
            <a:ext cx="6441872" cy="371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71"/>
          <p:cNvSpPr/>
          <p:nvPr/>
        </p:nvSpPr>
        <p:spPr>
          <a:xfrm>
            <a:off x="239349" y="4940895"/>
            <a:ext cx="6441872" cy="152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«АГРОСИЛА» – сельскохозяйственный холдинг. В состав холдинга входит 24 сельскохозяйственных предприятия, расположенных на территории Республики Татарстан и Пермского края. Вертикально-интегрированный холдинг включает предприятия по выращиванию, приему, хранению и обработке зерновых и технических культур, производству продукции животноводства и птицеводства, производству сахара, а также реализации готовой продукции и сервисному обслуживанию сельскохозяйственной техники.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72"/>
          <p:cNvSpPr/>
          <p:nvPr/>
        </p:nvSpPr>
        <p:spPr>
          <a:xfrm>
            <a:off x="1238949" y="3664839"/>
            <a:ext cx="33343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Компания Unitech ценит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ваше Партнерство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8163" y="1441450"/>
            <a:ext cx="6478137" cy="42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8"/>
          <p:cNvSpPr txBox="1"/>
          <p:nvPr/>
        </p:nvSpPr>
        <p:spPr>
          <a:xfrm>
            <a:off x="1023562" y="492381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Новые возможности HT730 Plus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5" name="Google Shape;225;p8"/>
          <p:cNvGrpSpPr/>
          <p:nvPr/>
        </p:nvGrpSpPr>
        <p:grpSpPr>
          <a:xfrm>
            <a:off x="899100" y="1514925"/>
            <a:ext cx="3736135" cy="4132950"/>
            <a:chOff x="2520950" y="1879600"/>
            <a:chExt cx="2291282" cy="3380010"/>
          </a:xfrm>
        </p:grpSpPr>
        <p:sp>
          <p:nvSpPr>
            <p:cNvPr id="226" name="Google Shape;226;p8"/>
            <p:cNvSpPr/>
            <p:nvPr/>
          </p:nvSpPr>
          <p:spPr>
            <a:xfrm>
              <a:off x="2520950" y="1879600"/>
              <a:ext cx="2291282" cy="338001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8"/>
            <p:cNvSpPr txBox="1"/>
            <p:nvPr/>
          </p:nvSpPr>
          <p:spPr>
            <a:xfrm>
              <a:off x="2520950" y="3316181"/>
              <a:ext cx="2208371" cy="128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Работает в морозильных камерах и охлаждаемых складах без потери производительности</a:t>
              </a:r>
              <a:endParaRPr sz="1600">
                <a:solidFill>
                  <a:srgbClr val="18171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8" name="Google Shape;22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562" y="1886528"/>
            <a:ext cx="1020863" cy="105148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8"/>
          <p:cNvSpPr txBox="1"/>
          <p:nvPr/>
        </p:nvSpPr>
        <p:spPr>
          <a:xfrm>
            <a:off x="2044425" y="1719774"/>
            <a:ext cx="229649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Устойчивость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 холоду до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-30°C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6223"/>
            <a:ext cx="7926431" cy="5284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9"/>
          <p:cNvGrpSpPr/>
          <p:nvPr/>
        </p:nvGrpSpPr>
        <p:grpSpPr>
          <a:xfrm>
            <a:off x="8280401" y="1473200"/>
            <a:ext cx="3566648" cy="4488894"/>
            <a:chOff x="2520891" y="1539517"/>
            <a:chExt cx="2291183" cy="4134874"/>
          </a:xfrm>
        </p:grpSpPr>
        <p:sp>
          <p:nvSpPr>
            <p:cNvPr id="237" name="Google Shape;237;p9"/>
            <p:cNvSpPr/>
            <p:nvPr/>
          </p:nvSpPr>
          <p:spPr>
            <a:xfrm>
              <a:off x="2520891" y="1539517"/>
              <a:ext cx="2291183" cy="40318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9"/>
            <p:cNvSpPr txBox="1"/>
            <p:nvPr/>
          </p:nvSpPr>
          <p:spPr>
            <a:xfrm>
              <a:off x="2562560" y="2725955"/>
              <a:ext cx="2207845" cy="294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Легкосъемный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аккумулятор ёмкостью 6700 мАч с возможностью горячей замены обеспечивает работу устройства до 29 часов.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(в зависимости от условий эксплуатации) 	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18171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9" name="Google Shape;23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6269" y="1750550"/>
            <a:ext cx="967131" cy="73331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9"/>
          <p:cNvSpPr txBox="1"/>
          <p:nvPr/>
        </p:nvSpPr>
        <p:spPr>
          <a:xfrm>
            <a:off x="9442124" y="1696059"/>
            <a:ext cx="236883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Непрерывная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работа</a:t>
            </a:r>
            <a:endParaRPr/>
          </a:p>
        </p:txBody>
      </p:sp>
      <p:sp>
        <p:nvSpPr>
          <p:cNvPr id="241" name="Google Shape;241;p9"/>
          <p:cNvSpPr txBox="1"/>
          <p:nvPr/>
        </p:nvSpPr>
        <p:spPr>
          <a:xfrm>
            <a:off x="1029257" y="507366"/>
            <a:ext cx="8279842" cy="76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Новые возможности HT730 Plus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3281</Words>
  <Application>Microsoft Office PowerPoint</Application>
  <PresentationFormat>Произвольный</PresentationFormat>
  <Paragraphs>747</Paragraphs>
  <Slides>71</Slides>
  <Notes>71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3" baseType="lpstr">
      <vt:lpstr>Arial</vt:lpstr>
      <vt:lpstr>Calibri</vt:lpstr>
      <vt:lpstr>Geom</vt:lpstr>
      <vt:lpstr>Roboto</vt:lpstr>
      <vt:lpstr>Times</vt:lpstr>
      <vt:lpstr>Impact</vt:lpstr>
      <vt:lpstr>Noto Sans Symbols</vt:lpstr>
      <vt:lpstr>Microsoft JhengHei</vt:lpstr>
      <vt:lpstr>Times New Roman</vt:lpstr>
      <vt:lpstr>Geom Medium</vt:lpstr>
      <vt:lpstr>Georgia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Аксессуары полный перечень – лист 1</vt:lpstr>
      <vt:lpstr>Слайд 34</vt:lpstr>
      <vt:lpstr>Аксессуары полный перечень – лист 3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</cp:revision>
  <dcterms:created xsi:type="dcterms:W3CDTF">2026-01-25T21:06:38Z</dcterms:created>
  <dcterms:modified xsi:type="dcterms:W3CDTF">2026-04-14T11:12:02Z</dcterms:modified>
</cp:coreProperties>
</file>